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handoutMasterIdLst>
    <p:handoutMasterId r:id="rId38"/>
  </p:handoutMasterIdLst>
  <p:sldIdLst>
    <p:sldId id="256" r:id="rId2"/>
    <p:sldId id="257" r:id="rId3"/>
    <p:sldId id="326" r:id="rId4"/>
    <p:sldId id="283" r:id="rId5"/>
    <p:sldId id="320" r:id="rId6"/>
    <p:sldId id="321" r:id="rId7"/>
    <p:sldId id="287" r:id="rId8"/>
    <p:sldId id="299" r:id="rId9"/>
    <p:sldId id="288" r:id="rId10"/>
    <p:sldId id="322" r:id="rId11"/>
    <p:sldId id="258" r:id="rId12"/>
    <p:sldId id="289" r:id="rId13"/>
    <p:sldId id="271" r:id="rId14"/>
    <p:sldId id="282" r:id="rId15"/>
    <p:sldId id="259" r:id="rId16"/>
    <p:sldId id="260" r:id="rId17"/>
    <p:sldId id="309" r:id="rId18"/>
    <p:sldId id="314" r:id="rId19"/>
    <p:sldId id="318" r:id="rId20"/>
    <p:sldId id="290" r:id="rId21"/>
    <p:sldId id="267" r:id="rId22"/>
    <p:sldId id="272" r:id="rId23"/>
    <p:sldId id="269" r:id="rId24"/>
    <p:sldId id="279" r:id="rId25"/>
    <p:sldId id="268" r:id="rId26"/>
    <p:sldId id="311" r:id="rId27"/>
    <p:sldId id="278" r:id="rId28"/>
    <p:sldId id="280" r:id="rId29"/>
    <p:sldId id="319" r:id="rId30"/>
    <p:sldId id="276" r:id="rId31"/>
    <p:sldId id="281" r:id="rId32"/>
    <p:sldId id="323" r:id="rId33"/>
    <p:sldId id="324" r:id="rId34"/>
    <p:sldId id="325" r:id="rId35"/>
    <p:sldId id="316" r:id="rId36"/>
    <p:sldId id="270" r:id="rId37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SzPct val="100000"/>
      <a:defRPr sz="2200" b="1" kern="1200">
        <a:solidFill>
          <a:srgbClr val="CCFFFF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20000"/>
      </a:spcBef>
      <a:spcAft>
        <a:spcPct val="0"/>
      </a:spcAft>
      <a:buSzPct val="100000"/>
      <a:defRPr sz="2200" b="1" kern="1200">
        <a:solidFill>
          <a:srgbClr val="CCFFFF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20000"/>
      </a:spcBef>
      <a:spcAft>
        <a:spcPct val="0"/>
      </a:spcAft>
      <a:buSzPct val="100000"/>
      <a:defRPr sz="2200" b="1" kern="1200">
        <a:solidFill>
          <a:srgbClr val="CCFFFF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20000"/>
      </a:spcBef>
      <a:spcAft>
        <a:spcPct val="0"/>
      </a:spcAft>
      <a:buSzPct val="100000"/>
      <a:defRPr sz="2200" b="1" kern="1200">
        <a:solidFill>
          <a:srgbClr val="CCFFFF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20000"/>
      </a:spcBef>
      <a:spcAft>
        <a:spcPct val="0"/>
      </a:spcAft>
      <a:buSzPct val="100000"/>
      <a:defRPr sz="2200" b="1" kern="1200">
        <a:solidFill>
          <a:srgbClr val="CCFFFF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200" b="1" kern="1200">
        <a:solidFill>
          <a:srgbClr val="CCFFFF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200" b="1" kern="1200">
        <a:solidFill>
          <a:srgbClr val="CCFFFF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200" b="1" kern="1200">
        <a:solidFill>
          <a:srgbClr val="CCFFFF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200" b="1" kern="1200">
        <a:solidFill>
          <a:srgbClr val="CCFFFF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00"/>
    <a:srgbClr val="00D1CC"/>
    <a:srgbClr val="33CCCC"/>
    <a:srgbClr val="00C9C4"/>
    <a:srgbClr val="008080"/>
    <a:srgbClr val="CCFFCC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SzTx/>
              <a:defRPr sz="1200" b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SzTx/>
              <a:defRPr sz="1200" b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SzTx/>
              <a:defRPr sz="1200" b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SzTx/>
              <a:defRPr sz="1200" b="0">
                <a:solidFill>
                  <a:schemeClr val="tx1"/>
                </a:solidFill>
              </a:defRPr>
            </a:lvl1pPr>
          </a:lstStyle>
          <a:p>
            <a:fld id="{4ED6081D-6838-1446-8B68-1D92BCB00C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23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E8AA-183F-DE45-9F34-5E2004EC6167}" type="datetimeFigureOut">
              <a:rPr lang="en-US" smtClean="0"/>
              <a:t>10/1/12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E73B-100D-3843-8DF3-3A8C4611C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E8AA-183F-DE45-9F34-5E2004EC6167}" type="datetimeFigureOut">
              <a:rPr lang="en-US" smtClean="0"/>
              <a:t>10/1/12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E73B-100D-3843-8DF3-3A8C4611C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E8AA-183F-DE45-9F34-5E2004EC6167}" type="datetimeFigureOut">
              <a:rPr lang="en-US" smtClean="0"/>
              <a:t>10/1/12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E73B-100D-3843-8DF3-3A8C4611C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51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17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E8AA-183F-DE45-9F34-5E2004EC6167}" type="datetimeFigureOut">
              <a:rPr lang="en-US" smtClean="0"/>
              <a:t>10/1/12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E73B-100D-3843-8DF3-3A8C4611C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E8AA-183F-DE45-9F34-5E2004EC6167}" type="datetimeFigureOut">
              <a:rPr lang="en-US" smtClean="0"/>
              <a:t>10/1/12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E73B-100D-3843-8DF3-3A8C4611C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E8AA-183F-DE45-9F34-5E2004EC6167}" type="datetimeFigureOut">
              <a:rPr lang="en-US" smtClean="0"/>
              <a:t>10/1/12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E73B-100D-3843-8DF3-3A8C4611C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E8AA-183F-DE45-9F34-5E2004EC6167}" type="datetimeFigureOut">
              <a:rPr lang="en-US" smtClean="0"/>
              <a:t>10/1/12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E73B-100D-3843-8DF3-3A8C4611C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E8AA-183F-DE45-9F34-5E2004EC6167}" type="datetimeFigureOut">
              <a:rPr lang="en-US" smtClean="0"/>
              <a:t>10/1/12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E73B-100D-3843-8DF3-3A8C4611C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E8AA-183F-DE45-9F34-5E2004EC6167}" type="datetimeFigureOut">
              <a:rPr lang="en-US" smtClean="0"/>
              <a:t>10/1/12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E73B-100D-3843-8DF3-3A8C4611C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E8AA-183F-DE45-9F34-5E2004EC6167}" type="datetimeFigureOut">
              <a:rPr lang="en-US" smtClean="0"/>
              <a:t>10/1/12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E73B-100D-3843-8DF3-3A8C4611C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E8AA-183F-DE45-9F34-5E2004EC6167}" type="datetimeFigureOut">
              <a:rPr lang="en-US" smtClean="0"/>
              <a:t>10/1/12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E73B-100D-3843-8DF3-3A8C4611C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2E8AA-183F-DE45-9F34-5E2004EC6167}" type="datetimeFigureOut">
              <a:rPr lang="en-US" smtClean="0"/>
              <a:t>10/1/12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0E73B-100D-3843-8DF3-3A8C4611C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Relationship Id="rId3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2133600" y="990600"/>
            <a:ext cx="51054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9050">
                <a:solidFill>
                  <a:srgbClr val="FFFF99"/>
                </a:solidFill>
                <a:round/>
                <a:headEnd/>
                <a:tailEnd/>
              </a:ln>
              <a:solidFill>
                <a:srgbClr val="008080"/>
              </a:solidFill>
              <a:effectLst>
                <a:outerShdw blurRad="63500" dist="107763" dir="2700000" algn="ctr" rotWithShape="0">
                  <a:schemeClr val="bg1">
                    <a:alpha val="50000"/>
                  </a:schemeClr>
                </a:outerShdw>
              </a:effectLst>
              <a:latin typeface="Spirit Medium"/>
              <a:ea typeface="Spirit Medium"/>
              <a:cs typeface="Spirit Medium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20700"/>
            <a:ext cx="8229600" cy="850900"/>
          </a:xfrm>
          <a:ln w="12700">
            <a:miter lim="800000"/>
            <a:headEnd/>
            <a:tailEnd/>
          </a:ln>
          <a:effectLst>
            <a:outerShdw dist="35921" dir="2700000" algn="ctr" rotWithShape="0">
              <a:srgbClr val="008080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5000" b="0" smtClean="0">
                <a:solidFill>
                  <a:srgbClr val="FFFF66"/>
                </a:solidFill>
                <a:latin typeface="Spirit Medium" pitchFamily="34" charset="0"/>
                <a:ea typeface="+mj-ea"/>
                <a:cs typeface="+mj-cs"/>
              </a:rPr>
              <a:t>Alternate Current</a:t>
            </a:r>
          </a:p>
        </p:txBody>
      </p:sp>
      <p:pic>
        <p:nvPicPr>
          <p:cNvPr id="28676" name="Picture 6" descr="Westinghouse lamps a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553200" cy="36290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2209800" y="5638800"/>
            <a:ext cx="4800600" cy="5159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0488" tIns="44450" rIns="90488" bIns="44450">
            <a:spAutoFit/>
          </a:bodyPr>
          <a:lstStyle/>
          <a:p>
            <a:pPr marL="742950" indent="-285750">
              <a:defRPr/>
            </a:pPr>
            <a:r>
              <a:rPr lang="en-US" sz="2800" b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Westinghouse Lamp ad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850900"/>
          </a:xfrm>
          <a:ln w="12700">
            <a:miter lim="800000"/>
            <a:headEnd/>
            <a:tailEnd/>
          </a:ln>
          <a:effectLst>
            <a:outerShdw dist="35921" dir="2700000" algn="ctr" rotWithShape="0">
              <a:srgbClr val="008080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5000" b="0" smtClean="0">
                <a:solidFill>
                  <a:srgbClr val="FFFF66"/>
                </a:solidFill>
                <a:latin typeface="Spirit Medium" pitchFamily="34" charset="0"/>
                <a:ea typeface="+mj-ea"/>
                <a:cs typeface="+mj-cs"/>
              </a:rPr>
              <a:t>The Airplane</a:t>
            </a:r>
          </a:p>
        </p:txBody>
      </p:sp>
      <p:pic>
        <p:nvPicPr>
          <p:cNvPr id="13338" name="Picture 26" descr="Wright pla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21" descr="Wilbur Wrigh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lum bright="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1755775" cy="2185988"/>
          </a:xfr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23" descr="Orville Wrigh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143000"/>
            <a:ext cx="1685925" cy="2187575"/>
          </a:xfr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57200" y="3429000"/>
            <a:ext cx="792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0488" tIns="44450" rIns="90488" bIns="44450"/>
          <a:lstStyle/>
          <a:p>
            <a:pPr marL="457200" indent="-457200" algn="ctr">
              <a:buClr>
                <a:schemeClr val="tx1"/>
              </a:buClr>
              <a:defRPr/>
            </a:pPr>
            <a:r>
              <a:rPr lang="en-US" sz="2400" b="0">
                <a:ea typeface="+mn-ea"/>
                <a:cs typeface="+mn-cs"/>
              </a:rPr>
              <a:t>    </a:t>
            </a:r>
            <a:r>
              <a:rPr lang="en-US" sz="2400" b="0">
                <a:solidFill>
                  <a:srgbClr val="FFFF66"/>
                </a:solidFill>
                <a:ea typeface="+mn-ea"/>
                <a:cs typeface="+mn-cs"/>
              </a:rPr>
              <a:t> </a:t>
            </a:r>
            <a:r>
              <a:rPr lang="en-US" sz="2400" b="0">
                <a:solidFill>
                  <a:srgbClr val="CCFFCC"/>
                </a:solidFill>
                <a:latin typeface="Comic Sans MS" pitchFamily="66" charset="0"/>
                <a:ea typeface="+mn-ea"/>
                <a:cs typeface="+mn-cs"/>
              </a:rPr>
              <a:t>Wilbur Wright             Orville Wright</a:t>
            </a: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609600" y="6096000"/>
            <a:ext cx="792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0488" tIns="44450" rIns="90488" bIns="44450"/>
          <a:lstStyle/>
          <a:p>
            <a:pPr marL="457200" indent="-457200" algn="ctr">
              <a:buClr>
                <a:schemeClr val="tx1"/>
              </a:buClr>
              <a:defRPr/>
            </a:pPr>
            <a:r>
              <a:rPr lang="en-US" sz="2400" b="0">
                <a:solidFill>
                  <a:schemeClr val="tx1"/>
                </a:solidFill>
                <a:ea typeface="+mn-ea"/>
                <a:cs typeface="+mn-cs"/>
              </a:rPr>
              <a:t>     </a:t>
            </a:r>
            <a:r>
              <a:rPr lang="en-US" sz="2400" b="0">
                <a:solidFill>
                  <a:schemeClr val="tx1"/>
                </a:solidFill>
                <a:latin typeface="Comic Sans MS" charset="0"/>
                <a:ea typeface="+mn-ea"/>
                <a:cs typeface="+mn-cs"/>
              </a:rPr>
              <a:t>Kitty Hawk, NC – December 7, 1903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33400"/>
            <a:ext cx="7924800" cy="762000"/>
          </a:xfrm>
          <a:ln w="12700">
            <a:miter lim="800000"/>
            <a:headEnd/>
            <a:tailEnd/>
          </a:ln>
          <a:effectLst>
            <a:outerShdw dist="35921" dir="2700000" algn="ctr" rotWithShape="0">
              <a:srgbClr val="008080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5000" b="0" smtClean="0">
                <a:solidFill>
                  <a:srgbClr val="FFFF66"/>
                </a:solidFill>
                <a:latin typeface="Spirit Medium" pitchFamily="34" charset="0"/>
                <a:ea typeface="+mj-ea"/>
                <a:cs typeface="+mj-cs"/>
              </a:rPr>
              <a:t>Model T Automobile</a:t>
            </a:r>
          </a:p>
        </p:txBody>
      </p:sp>
      <p:pic>
        <p:nvPicPr>
          <p:cNvPr id="30724" name="Picture 8" descr="Ford &amp; mass produc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5562600" cy="3698875"/>
          </a:xfr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990600" y="5154613"/>
            <a:ext cx="7162800" cy="12461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0488" tIns="44450" rIns="90488" bIns="44450">
            <a:spAutoFit/>
          </a:bodyPr>
          <a:lstStyle/>
          <a:p>
            <a:pPr marL="742950" indent="-285750" algn="ctr">
              <a:defRPr/>
            </a:pPr>
            <a:r>
              <a:rPr lang="en-US" sz="2800" b="0">
                <a:solidFill>
                  <a:srgbClr val="CCFFCC"/>
                </a:solidFill>
                <a:latin typeface="Comic Sans MS" pitchFamily="66" charset="0"/>
                <a:ea typeface="+mn-ea"/>
                <a:cs typeface="+mn-cs"/>
              </a:rPr>
              <a:t>Henry Ford</a:t>
            </a:r>
            <a:br>
              <a:rPr lang="en-US" sz="2800" b="0">
                <a:solidFill>
                  <a:srgbClr val="CCFFCC"/>
                </a:solidFill>
                <a:latin typeface="Comic Sans MS" pitchFamily="66" charset="0"/>
                <a:ea typeface="+mn-ea"/>
                <a:cs typeface="+mn-cs"/>
              </a:rPr>
            </a:br>
            <a:r>
              <a:rPr lang="en-US" sz="2400" b="0" i="1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I want to pay my workers so that they can afford my product!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ln w="12700">
            <a:miter lim="800000"/>
            <a:headEnd/>
            <a:tailEnd/>
          </a:ln>
          <a:effectLst>
            <a:outerShdw dist="35921" dir="2700000" algn="ctr" rotWithShape="0">
              <a:srgbClr val="008080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5400" b="0">
                <a:solidFill>
                  <a:srgbClr val="FFFF99"/>
                </a:solidFill>
                <a:latin typeface="Spirit Medium" pitchFamily="34" charset="0"/>
                <a:ea typeface="+mj-ea"/>
                <a:cs typeface="+mj-cs"/>
              </a:rPr>
              <a:t>“Model T” Prices &amp; Sales</a:t>
            </a:r>
          </a:p>
        </p:txBody>
      </p:sp>
      <p:pic>
        <p:nvPicPr>
          <p:cNvPr id="31747" name="Picture 8" descr="murrin_lep4e_ch20-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lum bright="-6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3938588" cy="4525963"/>
          </a:xfr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2" name="Picture 10" descr="FORD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1524000"/>
            <a:ext cx="2505075" cy="4572000"/>
          </a:xfr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ln w="12700">
            <a:miter lim="800000"/>
            <a:headEnd/>
            <a:tailEnd/>
          </a:ln>
          <a:effectLst>
            <a:outerShdw dist="35921" dir="2700000" algn="ctr" rotWithShape="0">
              <a:srgbClr val="008080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5400" b="0" smtClean="0">
                <a:solidFill>
                  <a:srgbClr val="FFFF99"/>
                </a:solidFill>
                <a:latin typeface="Spirit Medium" pitchFamily="34" charset="0"/>
                <a:ea typeface="+mj-ea"/>
                <a:cs typeface="+mj-cs"/>
              </a:rPr>
              <a:t>U. S. Patents Granted</a:t>
            </a:r>
          </a:p>
        </p:txBody>
      </p:sp>
      <p:pic>
        <p:nvPicPr>
          <p:cNvPr id="32771" name="Picture 3" descr="DIVI36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5313" y="1600200"/>
            <a:ext cx="5449887" cy="3335338"/>
          </a:xfr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447800" y="5181600"/>
            <a:ext cx="6934200" cy="454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0488" tIns="44450" rIns="90488" bIns="44450">
            <a:spAutoFit/>
          </a:bodyPr>
          <a:lstStyle>
            <a:lvl1pPr marL="742950" indent="-285750">
              <a:defRPr sz="2200" b="1">
                <a:solidFill>
                  <a:srgbClr val="CC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 b="1">
                <a:solidFill>
                  <a:srgbClr val="CCFFFF"/>
                </a:solidFill>
                <a:latin typeface="Arial" charset="0"/>
                <a:ea typeface="ＭＳ Ｐゴシック" charset="0"/>
              </a:defRPr>
            </a:lvl2pPr>
            <a:lvl3pPr>
              <a:defRPr sz="2200" b="1">
                <a:solidFill>
                  <a:srgbClr val="CCFFFF"/>
                </a:solidFill>
                <a:latin typeface="Arial" charset="0"/>
                <a:ea typeface="ＭＳ Ｐゴシック" charset="0"/>
              </a:defRPr>
            </a:lvl3pPr>
            <a:lvl4pPr>
              <a:defRPr sz="2200" b="1">
                <a:solidFill>
                  <a:srgbClr val="CCFFFF"/>
                </a:solidFill>
                <a:latin typeface="Arial" charset="0"/>
                <a:ea typeface="ＭＳ Ｐゴシック" charset="0"/>
              </a:defRPr>
            </a:lvl4pPr>
            <a:lvl5pPr>
              <a:defRPr sz="2200" b="1">
                <a:solidFill>
                  <a:srgbClr val="CCFFFF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>
                <a:solidFill>
                  <a:srgbClr val="CCFFCC"/>
                </a:solidFill>
                <a:latin typeface="Comic Sans MS" charset="0"/>
                <a:sym typeface="Wingdings" charset="0"/>
              </a:rPr>
              <a:t>  </a:t>
            </a:r>
            <a:r>
              <a:rPr lang="en-US" sz="2400" b="0">
                <a:solidFill>
                  <a:schemeClr val="tx1"/>
                </a:solidFill>
                <a:latin typeface="Comic Sans MS" charset="0"/>
                <a:sym typeface="Wingdings" charset="0"/>
              </a:rPr>
              <a:t>1790s  276 patents issued.</a:t>
            </a:r>
            <a:endParaRPr lang="en-US" sz="2400" b="0">
              <a:solidFill>
                <a:schemeClr val="tx1"/>
              </a:solidFill>
              <a:latin typeface="Comic Sans MS" charset="0"/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600200" y="5715000"/>
            <a:ext cx="6934200" cy="454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0488" tIns="44450" rIns="90488" bIns="44450">
            <a:spAutoFit/>
          </a:bodyPr>
          <a:lstStyle>
            <a:lvl1pPr marL="742950" indent="-285750">
              <a:defRPr sz="2200" b="1">
                <a:solidFill>
                  <a:srgbClr val="CC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 b="1">
                <a:solidFill>
                  <a:srgbClr val="CCFFFF"/>
                </a:solidFill>
                <a:latin typeface="Arial" charset="0"/>
                <a:ea typeface="ＭＳ Ｐゴシック" charset="0"/>
              </a:defRPr>
            </a:lvl2pPr>
            <a:lvl3pPr>
              <a:defRPr sz="2200" b="1">
                <a:solidFill>
                  <a:srgbClr val="CCFFFF"/>
                </a:solidFill>
                <a:latin typeface="Arial" charset="0"/>
                <a:ea typeface="ＭＳ Ｐゴシック" charset="0"/>
              </a:defRPr>
            </a:lvl3pPr>
            <a:lvl4pPr>
              <a:defRPr sz="2200" b="1">
                <a:solidFill>
                  <a:srgbClr val="CCFFFF"/>
                </a:solidFill>
                <a:latin typeface="Arial" charset="0"/>
                <a:ea typeface="ＭＳ Ｐゴシック" charset="0"/>
              </a:defRPr>
            </a:lvl4pPr>
            <a:lvl5pPr>
              <a:defRPr sz="2200" b="1">
                <a:solidFill>
                  <a:srgbClr val="CCFFFF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>
                <a:solidFill>
                  <a:schemeClr val="tx1"/>
                </a:solidFill>
                <a:latin typeface="Comic Sans MS" charset="0"/>
                <a:sym typeface="Wingdings" charset="0"/>
              </a:rPr>
              <a:t>1990s  1,119,220 patents issued. </a:t>
            </a:r>
            <a:endParaRPr lang="en-US" sz="2400" b="0">
              <a:solidFill>
                <a:schemeClr val="tx1"/>
              </a:solidFill>
              <a:latin typeface="Comic Sans M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838200" y="2133600"/>
            <a:ext cx="80010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0488" tIns="44450" rIns="90488" bIns="44450"/>
          <a:lstStyle/>
          <a:p>
            <a:pPr marL="533400" indent="-533400">
              <a:buClr>
                <a:srgbClr val="CCFFCC"/>
              </a:buClr>
              <a:buFontTx/>
              <a:buAutoNum type="arabicPeriod" startAt="4"/>
              <a:defRPr/>
            </a:pPr>
            <a:r>
              <a:rPr lang="en-US" sz="2600" b="0">
                <a:solidFill>
                  <a:schemeClr val="tx2"/>
                </a:solidFill>
                <a:latin typeface="Comic Sans MS" pitchFamily="66" charset="0"/>
                <a:ea typeface="+mn-ea"/>
                <a:cs typeface="+mn-cs"/>
              </a:rPr>
              <a:t>Unskilled &amp; semi-skilled </a:t>
            </a:r>
            <a:br>
              <a:rPr lang="en-US" sz="2600" b="0">
                <a:solidFill>
                  <a:schemeClr val="tx2"/>
                </a:solidFill>
                <a:latin typeface="Comic Sans MS" pitchFamily="66" charset="0"/>
                <a:ea typeface="+mn-ea"/>
                <a:cs typeface="+mn-cs"/>
              </a:rPr>
            </a:br>
            <a:r>
              <a:rPr lang="en-US" sz="2600" b="0">
                <a:solidFill>
                  <a:schemeClr val="tx2"/>
                </a:solidFill>
                <a:latin typeface="Comic Sans MS" pitchFamily="66" charset="0"/>
                <a:ea typeface="+mn-ea"/>
                <a:cs typeface="+mn-cs"/>
              </a:rPr>
              <a:t>labor in abundance.</a:t>
            </a:r>
          </a:p>
          <a:p>
            <a:pPr marL="533400" indent="-533400">
              <a:buClr>
                <a:srgbClr val="CCFFCC"/>
              </a:buClr>
              <a:buFontTx/>
              <a:buAutoNum type="arabicPeriod" startAt="4"/>
              <a:defRPr/>
            </a:pPr>
            <a:r>
              <a:rPr lang="en-US" sz="2600" b="0">
                <a:solidFill>
                  <a:schemeClr val="tx2"/>
                </a:solidFill>
                <a:latin typeface="Comic Sans MS" pitchFamily="66" charset="0"/>
                <a:ea typeface="+mn-ea"/>
                <a:cs typeface="+mn-cs"/>
              </a:rPr>
              <a:t>Abundant capital.</a:t>
            </a:r>
          </a:p>
          <a:p>
            <a:pPr marL="533400" indent="-533400">
              <a:buClr>
                <a:srgbClr val="CCFFCC"/>
              </a:buClr>
              <a:buFontTx/>
              <a:buAutoNum type="arabicPeriod" startAt="4"/>
              <a:defRPr/>
            </a:pPr>
            <a:r>
              <a:rPr lang="en-US" sz="2600" b="0">
                <a:solidFill>
                  <a:schemeClr val="tx2"/>
                </a:solidFill>
                <a:latin typeface="Comic Sans MS" pitchFamily="66" charset="0"/>
                <a:ea typeface="+mn-ea"/>
                <a:cs typeface="+mn-cs"/>
              </a:rPr>
              <a:t>New, talented group of businessmen [</a:t>
            </a:r>
            <a:r>
              <a:rPr lang="en-US" sz="2600" b="0">
                <a:solidFill>
                  <a:srgbClr val="FC6600"/>
                </a:solidFill>
                <a:latin typeface="Comic Sans MS" pitchFamily="66" charset="0"/>
                <a:ea typeface="+mn-ea"/>
                <a:cs typeface="+mn-cs"/>
              </a:rPr>
              <a:t>entrepreneurs</a:t>
            </a:r>
            <a:r>
              <a:rPr lang="en-US" sz="2600" b="0">
                <a:solidFill>
                  <a:schemeClr val="tx2"/>
                </a:solidFill>
                <a:latin typeface="Comic Sans MS" pitchFamily="66" charset="0"/>
                <a:ea typeface="+mn-ea"/>
                <a:cs typeface="+mn-cs"/>
              </a:rPr>
              <a:t>] and advisors.</a:t>
            </a:r>
          </a:p>
          <a:p>
            <a:pPr marL="533400" indent="-533400">
              <a:buClr>
                <a:srgbClr val="CCFFCC"/>
              </a:buClr>
              <a:buFontTx/>
              <a:buAutoNum type="arabicPeriod" startAt="4"/>
              <a:defRPr/>
            </a:pPr>
            <a:r>
              <a:rPr lang="en-US" sz="2600" b="0">
                <a:solidFill>
                  <a:schemeClr val="tx2"/>
                </a:solidFill>
                <a:latin typeface="Comic Sans MS" pitchFamily="66" charset="0"/>
                <a:ea typeface="+mn-ea"/>
                <a:cs typeface="+mn-cs"/>
              </a:rPr>
              <a:t>Market growing as US population increased.</a:t>
            </a:r>
          </a:p>
          <a:p>
            <a:pPr marL="533400" indent="-533400">
              <a:buClr>
                <a:srgbClr val="CCFFCC"/>
              </a:buClr>
              <a:buFontTx/>
              <a:buAutoNum type="arabicPeriod" startAt="4"/>
              <a:defRPr/>
            </a:pPr>
            <a:r>
              <a:rPr lang="en-US" sz="2600" b="0">
                <a:solidFill>
                  <a:schemeClr val="tx2"/>
                </a:solidFill>
                <a:latin typeface="Comic Sans MS" pitchFamily="66" charset="0"/>
                <a:ea typeface="+mn-ea"/>
                <a:cs typeface="+mn-cs"/>
              </a:rPr>
              <a:t>Government willing to help at all levels to stimulate economic growth.</a:t>
            </a:r>
          </a:p>
          <a:p>
            <a:pPr marL="533400" indent="-533400">
              <a:buClr>
                <a:srgbClr val="CCFFCC"/>
              </a:buClr>
              <a:buFontTx/>
              <a:buAutoNum type="arabicPeriod" startAt="4"/>
              <a:defRPr/>
            </a:pPr>
            <a:r>
              <a:rPr lang="en-US" sz="2600" b="0">
                <a:solidFill>
                  <a:schemeClr val="tx2"/>
                </a:solidFill>
                <a:latin typeface="Comic Sans MS" pitchFamily="66" charset="0"/>
                <a:ea typeface="+mn-ea"/>
                <a:cs typeface="+mn-cs"/>
              </a:rPr>
              <a:t>Abundant natural resources.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533400"/>
            <a:ext cx="7467600" cy="1219200"/>
          </a:xfrm>
          <a:ln w="12700">
            <a:miter lim="800000"/>
            <a:headEnd/>
            <a:tailEnd/>
          </a:ln>
          <a:effectLst>
            <a:outerShdw dist="35921" dir="2700000" algn="ctr" rotWithShape="0">
              <a:srgbClr val="008080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>
              <a:defRPr/>
            </a:pPr>
            <a:r>
              <a:rPr lang="en-US" sz="5400" b="0" smtClean="0">
                <a:solidFill>
                  <a:srgbClr val="FFFF99"/>
                </a:solidFill>
                <a:latin typeface="Spirit Medium" pitchFamily="34" charset="0"/>
                <a:ea typeface="+mj-ea"/>
                <a:cs typeface="+mj-cs"/>
              </a:rPr>
              <a:t>Causes of Rapid </a:t>
            </a:r>
            <a:br>
              <a:rPr lang="en-US" sz="5400" b="0" smtClean="0">
                <a:solidFill>
                  <a:srgbClr val="FFFF99"/>
                </a:solidFill>
                <a:latin typeface="Spirit Medium" pitchFamily="34" charset="0"/>
                <a:ea typeface="+mj-ea"/>
                <a:cs typeface="+mj-cs"/>
              </a:rPr>
            </a:br>
            <a:r>
              <a:rPr lang="en-US" sz="5400" b="0" smtClean="0">
                <a:solidFill>
                  <a:srgbClr val="FFFF99"/>
                </a:solidFill>
                <a:latin typeface="Spirit Medium" pitchFamily="34" charset="0"/>
                <a:ea typeface="+mj-ea"/>
                <a:cs typeface="+mj-cs"/>
              </a:rPr>
              <a:t>Industrialization</a:t>
            </a:r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2" cstate="email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838200"/>
            <a:ext cx="2590800" cy="2590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ln w="12700">
            <a:miter lim="800000"/>
            <a:headEnd/>
            <a:tailEnd/>
          </a:ln>
          <a:effectLst>
            <a:outerShdw dist="35921" dir="2700000" algn="ctr" rotWithShape="0">
              <a:srgbClr val="008080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4800" b="0" smtClean="0">
                <a:solidFill>
                  <a:srgbClr val="FFFF99"/>
                </a:solidFill>
                <a:latin typeface="Spirit Medium" pitchFamily="34" charset="0"/>
                <a:ea typeface="+mj-ea"/>
                <a:cs typeface="+mj-cs"/>
              </a:rPr>
              <a:t>New Business Culture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143000" y="1600200"/>
            <a:ext cx="7620000" cy="990600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lnSpc>
                <a:spcPct val="90000"/>
              </a:lnSpc>
              <a:buClr>
                <a:srgbClr val="CCFFCC"/>
              </a:buClr>
              <a:buFontTx/>
              <a:buAutoNum type="arabicPeriod"/>
              <a:defRPr/>
            </a:pPr>
            <a:r>
              <a:rPr lang="en-US" sz="3400" smtClean="0">
                <a:solidFill>
                  <a:srgbClr val="FF6600"/>
                </a:solidFill>
                <a:latin typeface="Spirit Medium" pitchFamily="34" charset="0"/>
                <a:ea typeface="+mn-ea"/>
                <a:cs typeface="+mn-cs"/>
              </a:rPr>
              <a:t>Laissez Faire</a:t>
            </a:r>
            <a:r>
              <a:rPr lang="en-US" sz="3400" smtClean="0">
                <a:solidFill>
                  <a:srgbClr val="CCFFCC"/>
                </a:solidFill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3400" smtClean="0">
                <a:solidFill>
                  <a:schemeClr val="tx2"/>
                </a:solidFill>
                <a:latin typeface="Comic Sans MS" pitchFamily="66" charset="0"/>
                <a:ea typeface="+mn-ea"/>
                <a:cs typeface="+mn-cs"/>
                <a:sym typeface="Wingdings" pitchFamily="2" charset="2"/>
              </a:rPr>
              <a:t></a:t>
            </a:r>
            <a:r>
              <a:rPr lang="en-US" sz="3400" smtClean="0">
                <a:solidFill>
                  <a:schemeClr val="tx2"/>
                </a:solidFill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3000" smtClean="0">
                <a:solidFill>
                  <a:schemeClr val="tx2"/>
                </a:solidFill>
                <a:latin typeface="Comic Sans MS" pitchFamily="66" charset="0"/>
                <a:ea typeface="+mn-ea"/>
                <a:cs typeface="+mn-cs"/>
              </a:rPr>
              <a:t>the ideology of the </a:t>
            </a:r>
            <a:br>
              <a:rPr lang="en-US" sz="3000" smtClean="0">
                <a:solidFill>
                  <a:schemeClr val="tx2"/>
                </a:solidFill>
                <a:latin typeface="Comic Sans MS" pitchFamily="66" charset="0"/>
                <a:ea typeface="+mn-ea"/>
                <a:cs typeface="+mn-cs"/>
              </a:rPr>
            </a:br>
            <a:r>
              <a:rPr lang="en-US" sz="3000" smtClean="0">
                <a:solidFill>
                  <a:schemeClr val="tx2"/>
                </a:solidFill>
                <a:latin typeface="Comic Sans MS" pitchFamily="66" charset="0"/>
                <a:ea typeface="+mn-ea"/>
                <a:cs typeface="+mn-cs"/>
              </a:rPr>
              <a:t>                        Industrial Age.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990600" y="2743200"/>
            <a:ext cx="7010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marL="1255713" indent="-403225">
              <a:buClr>
                <a:srgbClr val="00C9C4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600" b="0">
                <a:solidFill>
                  <a:schemeClr val="tx2"/>
                </a:solidFill>
                <a:latin typeface="Comic Sans MS" pitchFamily="66" charset="0"/>
                <a:ea typeface="+mn-ea"/>
                <a:cs typeface="+mn-cs"/>
              </a:rPr>
              <a:t>Individual as a moral and economic ideal.</a:t>
            </a:r>
          </a:p>
          <a:p>
            <a:pPr marL="1255713" indent="-403225">
              <a:buClr>
                <a:srgbClr val="00C9C4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600" b="0">
                <a:solidFill>
                  <a:schemeClr val="tx2"/>
                </a:solidFill>
                <a:latin typeface="Comic Sans MS" pitchFamily="66" charset="0"/>
                <a:ea typeface="+mn-ea"/>
                <a:cs typeface="+mn-cs"/>
              </a:rPr>
              <a:t>Individuals should compete freely in the marketplace.</a:t>
            </a:r>
          </a:p>
          <a:p>
            <a:pPr marL="1255713" indent="-403225">
              <a:buClr>
                <a:srgbClr val="00C9C4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600" b="0">
                <a:solidFill>
                  <a:schemeClr val="tx2"/>
                </a:solidFill>
                <a:latin typeface="Comic Sans MS" pitchFamily="66" charset="0"/>
                <a:ea typeface="+mn-ea"/>
                <a:cs typeface="+mn-cs"/>
              </a:rPr>
              <a:t>The market was not man-made or invented. </a:t>
            </a:r>
          </a:p>
          <a:p>
            <a:pPr marL="1255713" indent="-403225">
              <a:buClr>
                <a:srgbClr val="00C9C4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600" b="0">
                <a:solidFill>
                  <a:schemeClr val="tx2"/>
                </a:solidFill>
                <a:latin typeface="Comic Sans MS" pitchFamily="66" charset="0"/>
                <a:ea typeface="+mn-ea"/>
                <a:cs typeface="+mn-cs"/>
              </a:rPr>
              <a:t>No room for government in the market!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1338"/>
            <a:ext cx="8229600" cy="820737"/>
          </a:xfrm>
          <a:ln w="12700">
            <a:miter lim="800000"/>
            <a:headEnd/>
            <a:tailEnd/>
          </a:ln>
          <a:effectLst>
            <a:outerShdw dist="17961" dir="2700000" algn="ctr" rotWithShape="0">
              <a:srgbClr val="008080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800" b="0" smtClean="0">
                <a:solidFill>
                  <a:schemeClr val="tx1"/>
                </a:solidFill>
                <a:latin typeface="Spirit Medium" pitchFamily="34" charset="0"/>
                <a:ea typeface="+mj-ea"/>
                <a:cs typeface="+mj-cs"/>
              </a:rPr>
              <a:t>2.</a:t>
            </a:r>
            <a:r>
              <a:rPr lang="en-US" sz="4800" b="0" smtClean="0">
                <a:solidFill>
                  <a:srgbClr val="FFFF99"/>
                </a:solidFill>
                <a:latin typeface="Spirit Medium" pitchFamily="34" charset="0"/>
                <a:ea typeface="+mj-ea"/>
                <a:cs typeface="+mj-cs"/>
              </a:rPr>
              <a:t>  </a:t>
            </a:r>
            <a:r>
              <a:rPr lang="en-US" sz="4800" b="0" smtClean="0">
                <a:solidFill>
                  <a:srgbClr val="FF6600"/>
                </a:solidFill>
                <a:latin typeface="Spirit Medium" pitchFamily="34" charset="0"/>
                <a:ea typeface="+mj-ea"/>
                <a:cs typeface="+mj-cs"/>
              </a:rPr>
              <a:t>Social Darwinism</a:t>
            </a:r>
          </a:p>
        </p:txBody>
      </p:sp>
      <p:pic>
        <p:nvPicPr>
          <p:cNvPr id="35843" name="Picture 3" descr="Herbert Spens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3554413" cy="4267200"/>
          </a:xfr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4648200" y="1676400"/>
            <a:ext cx="3962400" cy="4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L="457200" indent="-457200">
              <a:buClr>
                <a:srgbClr val="CCFFCC"/>
              </a:buClr>
              <a:buSzPct val="95000"/>
              <a:buFont typeface="PressWriter Symbols" charset="0"/>
              <a:buChar char="×"/>
            </a:pPr>
            <a:r>
              <a:rPr lang="en-US" sz="2800" b="0">
                <a:solidFill>
                  <a:schemeClr val="tx2"/>
                </a:solidFill>
                <a:latin typeface="Comic Sans MS" charset="0"/>
              </a:rPr>
              <a:t>British economist.</a:t>
            </a:r>
          </a:p>
          <a:p>
            <a:pPr marL="457200" indent="-457200">
              <a:buClr>
                <a:srgbClr val="CCFFCC"/>
              </a:buClr>
              <a:buSzPct val="95000"/>
              <a:buFont typeface="PressWriter Symbols" charset="0"/>
              <a:buChar char="×"/>
            </a:pPr>
            <a:r>
              <a:rPr lang="en-US" sz="2800" b="0">
                <a:solidFill>
                  <a:schemeClr val="tx2"/>
                </a:solidFill>
                <a:latin typeface="Comic Sans MS" charset="0"/>
              </a:rPr>
              <a:t>Advocate of </a:t>
            </a:r>
            <a:r>
              <a:rPr lang="en-US" sz="2800" b="0" i="1">
                <a:solidFill>
                  <a:schemeClr val="tx2"/>
                </a:solidFill>
                <a:latin typeface="Comic Sans MS" charset="0"/>
              </a:rPr>
              <a:t>laissez-faire</a:t>
            </a:r>
            <a:r>
              <a:rPr lang="en-US" sz="2800" b="0">
                <a:solidFill>
                  <a:schemeClr val="tx2"/>
                </a:solidFill>
                <a:latin typeface="Comic Sans MS" charset="0"/>
              </a:rPr>
              <a:t>.</a:t>
            </a:r>
          </a:p>
          <a:p>
            <a:pPr marL="457200" indent="-457200">
              <a:buClr>
                <a:srgbClr val="CCFFCC"/>
              </a:buClr>
              <a:buSzPct val="95000"/>
              <a:buFont typeface="PressWriter Symbols" charset="0"/>
              <a:buChar char="×"/>
            </a:pPr>
            <a:r>
              <a:rPr lang="en-US" sz="2800" b="0">
                <a:solidFill>
                  <a:schemeClr val="tx2"/>
                </a:solidFill>
                <a:latin typeface="Comic Sans MS" charset="0"/>
              </a:rPr>
              <a:t>Adapted Darwin</a:t>
            </a:r>
            <a:r>
              <a:rPr lang="ja-JP" altLang="en-US" sz="2800" b="0">
                <a:solidFill>
                  <a:schemeClr val="tx2"/>
                </a:solidFill>
                <a:latin typeface="Comic Sans MS" charset="0"/>
              </a:rPr>
              <a:t>’</a:t>
            </a:r>
            <a:r>
              <a:rPr lang="en-US" sz="2800" b="0">
                <a:solidFill>
                  <a:schemeClr val="tx2"/>
                </a:solidFill>
                <a:latin typeface="Comic Sans MS" charset="0"/>
              </a:rPr>
              <a:t>s ideas from the </a:t>
            </a:r>
            <a:r>
              <a:rPr lang="ja-JP" altLang="en-US" sz="2800" b="0">
                <a:solidFill>
                  <a:schemeClr val="tx2"/>
                </a:solidFill>
                <a:latin typeface="Comic Sans MS" charset="0"/>
              </a:rPr>
              <a:t>“</a:t>
            </a:r>
            <a:r>
              <a:rPr lang="en-US" sz="2800" b="0">
                <a:solidFill>
                  <a:schemeClr val="tx2"/>
                </a:solidFill>
                <a:latin typeface="Comic Sans MS" charset="0"/>
              </a:rPr>
              <a:t>Origin of Species</a:t>
            </a:r>
            <a:r>
              <a:rPr lang="ja-JP" altLang="en-US" sz="2800" b="0">
                <a:solidFill>
                  <a:schemeClr val="tx2"/>
                </a:solidFill>
                <a:latin typeface="Comic Sans MS" charset="0"/>
              </a:rPr>
              <a:t>”</a:t>
            </a:r>
            <a:r>
              <a:rPr lang="en-US" sz="2800" b="0">
                <a:solidFill>
                  <a:schemeClr val="tx2"/>
                </a:solidFill>
                <a:latin typeface="Comic Sans MS" charset="0"/>
              </a:rPr>
              <a:t> to humans.</a:t>
            </a:r>
          </a:p>
          <a:p>
            <a:pPr marL="457200" indent="-457200">
              <a:buClr>
                <a:srgbClr val="CCFFCC"/>
              </a:buClr>
              <a:buSzPct val="95000"/>
              <a:buFont typeface="PressWriter Symbols" charset="0"/>
              <a:buChar char="×"/>
            </a:pPr>
            <a:r>
              <a:rPr lang="en-US" sz="2800" b="0">
                <a:solidFill>
                  <a:schemeClr val="tx2"/>
                </a:solidFill>
                <a:latin typeface="Comic Sans MS" charset="0"/>
              </a:rPr>
              <a:t>Notion of </a:t>
            </a:r>
            <a:r>
              <a:rPr lang="ja-JP" altLang="en-US" sz="2800" b="0">
                <a:solidFill>
                  <a:schemeClr val="tx2"/>
                </a:solidFill>
                <a:latin typeface="Comic Sans MS" charset="0"/>
              </a:rPr>
              <a:t>“</a:t>
            </a:r>
            <a:r>
              <a:rPr lang="en-US" sz="2800" b="0">
                <a:solidFill>
                  <a:schemeClr val="tx2"/>
                </a:solidFill>
                <a:latin typeface="Comic Sans MS" charset="0"/>
              </a:rPr>
              <a:t>Survival of the Fittest.</a:t>
            </a:r>
            <a:r>
              <a:rPr lang="ja-JP" altLang="en-US" sz="2800" b="0">
                <a:solidFill>
                  <a:schemeClr val="tx2"/>
                </a:solidFill>
                <a:latin typeface="Comic Sans MS" charset="0"/>
              </a:rPr>
              <a:t>”</a:t>
            </a:r>
            <a:endParaRPr lang="en-US" sz="3200" b="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762000" y="5715000"/>
            <a:ext cx="3505200" cy="5159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2800" b="0">
                <a:solidFill>
                  <a:schemeClr val="tx2"/>
                </a:solidFill>
                <a:latin typeface="Comic Sans MS" pitchFamily="66" charset="0"/>
                <a:ea typeface="+mn-ea"/>
                <a:cs typeface="+mn-cs"/>
              </a:rPr>
              <a:t>Herbert Spencer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8001000" cy="1371600"/>
          </a:xfrm>
          <a:ln w="12700">
            <a:miter lim="800000"/>
            <a:headEnd/>
            <a:tailEnd/>
          </a:ln>
          <a:effectLst>
            <a:outerShdw dist="35921" dir="2700000" algn="ctr" rotWithShape="0">
              <a:srgbClr val="008080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800" b="0">
                <a:solidFill>
                  <a:srgbClr val="FFFF99"/>
                </a:solidFill>
                <a:latin typeface="Spirit Medium" charset="0"/>
              </a:rPr>
              <a:t>New Business Culture:</a:t>
            </a:r>
            <a:br>
              <a:rPr lang="en-US" sz="4800" b="0">
                <a:solidFill>
                  <a:srgbClr val="FFFF99"/>
                </a:solidFill>
                <a:latin typeface="Spirit Medium" charset="0"/>
              </a:rPr>
            </a:br>
            <a:r>
              <a:rPr lang="ja-JP" altLang="en-US" sz="4000" b="0">
                <a:solidFill>
                  <a:srgbClr val="FFFF99"/>
                </a:solidFill>
                <a:latin typeface="Spirit Medium" charset="0"/>
              </a:rPr>
              <a:t>“</a:t>
            </a:r>
            <a:r>
              <a:rPr lang="en-US" sz="4000" b="0">
                <a:solidFill>
                  <a:srgbClr val="FFFF99"/>
                </a:solidFill>
                <a:latin typeface="Spirit Medium" charset="0"/>
              </a:rPr>
              <a:t>The American Dream?</a:t>
            </a:r>
            <a:r>
              <a:rPr lang="ja-JP" altLang="en-US" sz="4000" b="0">
                <a:solidFill>
                  <a:srgbClr val="FFFF99"/>
                </a:solidFill>
                <a:latin typeface="Spirit Medium" charset="0"/>
              </a:rPr>
              <a:t>”</a:t>
            </a:r>
            <a:endParaRPr lang="en-US" sz="4000" b="0">
              <a:solidFill>
                <a:srgbClr val="FFFF99"/>
              </a:solidFill>
              <a:latin typeface="Spirit Medium" charset="0"/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066800" y="2057400"/>
            <a:ext cx="7162800" cy="1371600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Clr>
                <a:srgbClr val="CCFFCC"/>
              </a:buClr>
              <a:buFontTx/>
              <a:buAutoNum type="arabicPeriod" startAt="3"/>
              <a:defRPr/>
            </a:pPr>
            <a:r>
              <a:rPr lang="en-US" sz="3000">
                <a:solidFill>
                  <a:srgbClr val="FF6600"/>
                </a:solidFill>
                <a:latin typeface="Comic Sans MS" charset="0"/>
                <a:ea typeface="+mn-ea"/>
                <a:cs typeface="+mn-cs"/>
              </a:rPr>
              <a:t>Protestant (Puritan) “Work Ethic”</a:t>
            </a:r>
          </a:p>
          <a:p>
            <a:pPr marL="1274763" lvl="2" indent="-360363">
              <a:buClr>
                <a:srgbClr val="00C9C4"/>
              </a:buClr>
              <a:buSzPct val="120000"/>
              <a:buFont typeface="Wingdings" charset="2"/>
              <a:buChar char="§"/>
              <a:defRPr/>
            </a:pPr>
            <a:r>
              <a:rPr lang="en-US" sz="2500">
                <a:solidFill>
                  <a:schemeClr val="tx2"/>
                </a:solidFill>
                <a:latin typeface="Comic Sans MS" charset="0"/>
              </a:rPr>
              <a:t>Horatio Alger [100+ novels]</a:t>
            </a:r>
          </a:p>
        </p:txBody>
      </p:sp>
      <p:pic>
        <p:nvPicPr>
          <p:cNvPr id="116740" name="Picture 4" descr="HoratioAlgerBook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352800"/>
            <a:ext cx="5334000" cy="2033588"/>
          </a:xfr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685800" y="5610225"/>
            <a:ext cx="7924800" cy="485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2600" b="0">
                <a:solidFill>
                  <a:schemeClr val="tx2"/>
                </a:solidFill>
                <a:latin typeface="Comic Sans MS" charset="0"/>
                <a:ea typeface="+mn-ea"/>
                <a:cs typeface="+mn-cs"/>
              </a:rPr>
              <a:t>Is the idea of the “self-made man” a MYTH??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7924800" cy="762000"/>
          </a:xfrm>
          <a:ln w="12700">
            <a:miter lim="800000"/>
            <a:headEnd/>
            <a:tailEnd/>
          </a:ln>
          <a:effectLst>
            <a:outerShdw dist="35921" dir="2700000" algn="ctr" rotWithShape="0">
              <a:srgbClr val="008080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4800" b="0" smtClean="0">
                <a:solidFill>
                  <a:srgbClr val="FFFF99"/>
                </a:solidFill>
                <a:latin typeface="Spirit Medium" pitchFamily="34" charset="0"/>
                <a:ea typeface="+mj-ea"/>
                <a:cs typeface="+mj-cs"/>
              </a:rPr>
              <a:t>New Type of Business Entities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914400" y="1524000"/>
            <a:ext cx="7772400" cy="2590800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609600" indent="-609600">
              <a:buClr>
                <a:srgbClr val="CCFFCC"/>
              </a:buClr>
              <a:buFontTx/>
              <a:buAutoNum type="arabicPeriod"/>
              <a:defRPr/>
            </a:pPr>
            <a:r>
              <a:rPr lang="en-US" sz="2800" u="sng">
                <a:solidFill>
                  <a:srgbClr val="FFFF66"/>
                </a:solidFill>
                <a:latin typeface="Comic Sans MS" charset="0"/>
                <a:ea typeface="+mn-ea"/>
                <a:cs typeface="+mn-cs"/>
              </a:rPr>
              <a:t>Pool</a:t>
            </a:r>
            <a:r>
              <a:rPr lang="en-US" sz="2800">
                <a:solidFill>
                  <a:srgbClr val="FF6600"/>
                </a:solidFill>
                <a:latin typeface="Comic Sans MS" charset="0"/>
                <a:ea typeface="+mn-ea"/>
                <a:cs typeface="+mn-cs"/>
              </a:rPr>
              <a:t/>
            </a:r>
            <a:br>
              <a:rPr lang="en-US" sz="2800">
                <a:solidFill>
                  <a:srgbClr val="FF6600"/>
                </a:solidFill>
                <a:latin typeface="Comic Sans MS" charset="0"/>
                <a:ea typeface="+mn-ea"/>
                <a:cs typeface="+mn-cs"/>
              </a:rPr>
            </a:br>
            <a:r>
              <a:rPr lang="en-US" sz="2800">
                <a:solidFill>
                  <a:srgbClr val="CCFFCC"/>
                </a:solidFill>
                <a:latin typeface="Comic Sans MS" charset="0"/>
                <a:ea typeface="+mn-ea"/>
                <a:cs typeface="+mn-cs"/>
              </a:rPr>
              <a:t>  </a:t>
            </a:r>
            <a:r>
              <a:rPr lang="en-US" sz="2800">
                <a:solidFill>
                  <a:schemeClr val="tx2"/>
                </a:solidFill>
                <a:latin typeface="Comic Sans MS" charset="0"/>
                <a:ea typeface="+mn-ea"/>
                <a:cs typeface="+mn-cs"/>
              </a:rPr>
              <a:t>1887</a:t>
            </a:r>
            <a:r>
              <a:rPr lang="en-US" sz="2800">
                <a:solidFill>
                  <a:schemeClr val="tx2"/>
                </a:solidFill>
                <a:latin typeface="Comic Sans MS" charset="0"/>
                <a:ea typeface="+mn-ea"/>
                <a:cs typeface="+mn-cs"/>
                <a:sym typeface="Wingdings" charset="2"/>
              </a:rPr>
              <a:t></a:t>
            </a:r>
            <a:r>
              <a:rPr lang="en-US" sz="2800">
                <a:solidFill>
                  <a:srgbClr val="CCFFCC"/>
                </a:solidFill>
                <a:latin typeface="Comic Sans MS" charset="0"/>
                <a:ea typeface="+mn-ea"/>
                <a:cs typeface="+mn-cs"/>
              </a:rPr>
              <a:t> </a:t>
            </a:r>
            <a:r>
              <a:rPr lang="en-US" sz="2800">
                <a:solidFill>
                  <a:srgbClr val="FF6600"/>
                </a:solidFill>
                <a:latin typeface="Comic Sans MS" charset="0"/>
                <a:ea typeface="+mn-ea"/>
                <a:cs typeface="+mn-cs"/>
              </a:rPr>
              <a:t>Interstate Commerce Act</a:t>
            </a:r>
            <a:br>
              <a:rPr lang="en-US" sz="2800">
                <a:solidFill>
                  <a:srgbClr val="FF6600"/>
                </a:solidFill>
                <a:latin typeface="Comic Sans MS" charset="0"/>
                <a:ea typeface="+mn-ea"/>
                <a:cs typeface="+mn-cs"/>
              </a:rPr>
            </a:br>
            <a:r>
              <a:rPr lang="en-US" sz="2800">
                <a:solidFill>
                  <a:srgbClr val="CCFFCC"/>
                </a:solidFill>
                <a:latin typeface="Comic Sans MS" charset="0"/>
                <a:ea typeface="+mn-ea"/>
                <a:cs typeface="+mn-cs"/>
              </a:rPr>
              <a:t>          </a:t>
            </a:r>
            <a:r>
              <a:rPr lang="en-US" sz="2800">
                <a:solidFill>
                  <a:schemeClr val="tx2"/>
                </a:solidFill>
                <a:latin typeface="Comic Sans MS" charset="0"/>
                <a:ea typeface="+mn-ea"/>
                <a:cs typeface="+mn-cs"/>
                <a:sym typeface="Wingdings" charset="2"/>
              </a:rPr>
              <a:t></a:t>
            </a:r>
            <a:r>
              <a:rPr lang="en-US" sz="2800">
                <a:solidFill>
                  <a:srgbClr val="CCFFCC"/>
                </a:solidFill>
                <a:latin typeface="Comic Sans MS" charset="0"/>
                <a:ea typeface="+mn-ea"/>
                <a:cs typeface="+mn-cs"/>
              </a:rPr>
              <a:t> </a:t>
            </a:r>
            <a:r>
              <a:rPr lang="en-US" sz="2800">
                <a:solidFill>
                  <a:srgbClr val="FF6600"/>
                </a:solidFill>
                <a:latin typeface="Comic Sans MS" charset="0"/>
                <a:ea typeface="+mn-ea"/>
                <a:cs typeface="+mn-cs"/>
              </a:rPr>
              <a:t>Interstate Commerce </a:t>
            </a:r>
            <a:br>
              <a:rPr lang="en-US" sz="2800">
                <a:solidFill>
                  <a:srgbClr val="FF6600"/>
                </a:solidFill>
                <a:latin typeface="Comic Sans MS" charset="0"/>
                <a:ea typeface="+mn-ea"/>
                <a:cs typeface="+mn-cs"/>
              </a:rPr>
            </a:br>
            <a:r>
              <a:rPr lang="en-US" sz="2800">
                <a:solidFill>
                  <a:srgbClr val="FF6600"/>
                </a:solidFill>
                <a:latin typeface="Comic Sans MS" charset="0"/>
                <a:ea typeface="+mn-ea"/>
                <a:cs typeface="+mn-cs"/>
              </a:rPr>
              <a:t>              Commission </a:t>
            </a:r>
            <a:r>
              <a:rPr lang="en-US" sz="2800">
                <a:solidFill>
                  <a:schemeClr val="tx2"/>
                </a:solidFill>
                <a:latin typeface="Comic Sans MS" charset="0"/>
                <a:ea typeface="+mn-ea"/>
                <a:cs typeface="+mn-cs"/>
              </a:rPr>
              <a:t>created.</a:t>
            </a:r>
            <a:r>
              <a:rPr lang="en-US" sz="2800">
                <a:solidFill>
                  <a:srgbClr val="CCFFCC"/>
                </a:solidFill>
                <a:latin typeface="Comic Sans MS" charset="0"/>
                <a:ea typeface="+mn-ea"/>
                <a:cs typeface="+mn-cs"/>
              </a:rPr>
              <a:t/>
            </a:r>
            <a:br>
              <a:rPr lang="en-US" sz="2800">
                <a:solidFill>
                  <a:srgbClr val="CCFFCC"/>
                </a:solidFill>
                <a:latin typeface="Comic Sans MS" charset="0"/>
                <a:ea typeface="+mn-ea"/>
                <a:cs typeface="+mn-cs"/>
              </a:rPr>
            </a:br>
            <a:endParaRPr lang="en-US" sz="2800">
              <a:solidFill>
                <a:srgbClr val="CCFFCC"/>
              </a:solidFill>
              <a:latin typeface="Comic Sans MS" charset="0"/>
              <a:ea typeface="+mn-ea"/>
              <a:cs typeface="+mn-cs"/>
            </a:endParaRPr>
          </a:p>
          <a:p>
            <a:pPr marL="609600" indent="-609600">
              <a:buClr>
                <a:srgbClr val="CCFFCC"/>
              </a:buClr>
              <a:buFontTx/>
              <a:buAutoNum type="arabicPeriod"/>
              <a:defRPr/>
            </a:pPr>
            <a:r>
              <a:rPr lang="en-US" sz="2800" u="sng">
                <a:solidFill>
                  <a:schemeClr val="hlink"/>
                </a:solidFill>
                <a:latin typeface="Comic Sans MS" charset="0"/>
                <a:ea typeface="+mn-ea"/>
                <a:cs typeface="+mn-cs"/>
              </a:rPr>
              <a:t>Trust</a:t>
            </a:r>
            <a:r>
              <a:rPr lang="en-US" sz="2800">
                <a:solidFill>
                  <a:srgbClr val="CCFFCC"/>
                </a:solidFill>
                <a:latin typeface="Comic Sans MS" charset="0"/>
                <a:ea typeface="+mn-ea"/>
                <a:cs typeface="+mn-cs"/>
              </a:rPr>
              <a:t> </a:t>
            </a:r>
            <a:r>
              <a:rPr lang="en-US" sz="2800">
                <a:solidFill>
                  <a:schemeClr val="tx2"/>
                </a:solidFill>
                <a:latin typeface="Comic Sans MS" charset="0"/>
                <a:ea typeface="+mn-ea"/>
                <a:cs typeface="+mn-cs"/>
                <a:sym typeface="Wingdings" charset="2"/>
              </a:rPr>
              <a:t></a:t>
            </a:r>
            <a:r>
              <a:rPr lang="en-US" sz="2800">
                <a:solidFill>
                  <a:schemeClr val="tx2"/>
                </a:solidFill>
                <a:latin typeface="Comic Sans MS" charset="0"/>
                <a:ea typeface="+mn-ea"/>
                <a:cs typeface="+mn-cs"/>
              </a:rPr>
              <a:t> John D. </a:t>
            </a:r>
            <a:br>
              <a:rPr lang="en-US" sz="2800">
                <a:solidFill>
                  <a:schemeClr val="tx2"/>
                </a:solidFill>
                <a:latin typeface="Comic Sans MS" charset="0"/>
                <a:ea typeface="+mn-ea"/>
                <a:cs typeface="+mn-cs"/>
              </a:rPr>
            </a:br>
            <a:r>
              <a:rPr lang="en-US" sz="2800">
                <a:solidFill>
                  <a:schemeClr val="tx2"/>
                </a:solidFill>
                <a:latin typeface="Comic Sans MS" charset="0"/>
                <a:ea typeface="+mn-ea"/>
                <a:cs typeface="+mn-cs"/>
              </a:rPr>
              <a:t>              Rockefeller</a:t>
            </a: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1676400" y="4953000"/>
            <a:ext cx="4267200" cy="5159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0488" tIns="44450" rIns="90488" bIns="44450">
            <a:spAutoFit/>
          </a:bodyPr>
          <a:lstStyle/>
          <a:p>
            <a:pPr marL="742950" indent="-285750">
              <a:spcBef>
                <a:spcPct val="50000"/>
              </a:spcBef>
              <a:buClr>
                <a:srgbClr val="00C9C4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800" b="0">
                <a:solidFill>
                  <a:schemeClr val="tx2"/>
                </a:solidFill>
                <a:latin typeface="Comic Sans MS" pitchFamily="66" charset="0"/>
                <a:ea typeface="+mn-ea"/>
                <a:cs typeface="+mn-cs"/>
              </a:rPr>
              <a:t>Standard Oil Co.</a:t>
            </a:r>
          </a:p>
        </p:txBody>
      </p:sp>
      <p:pic>
        <p:nvPicPr>
          <p:cNvPr id="120839" name="Picture 7"/>
          <p:cNvPicPr>
            <a:picLocks noChangeAspect="1" noChangeArrowheads="1"/>
          </p:cNvPicPr>
          <p:nvPr/>
        </p:nvPicPr>
        <p:blipFill>
          <a:blip r:embed="rId2" cstate="email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3505200"/>
            <a:ext cx="2098675" cy="2895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animBg="1" autoUpdateAnimBg="0"/>
      <p:bldP spid="12083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676400"/>
            <a:ext cx="8153400" cy="838200"/>
          </a:xfrm>
          <a:ln>
            <a:miter lim="800000"/>
            <a:headEnd/>
            <a:tailEnd/>
          </a:ln>
          <a:effectLst>
            <a:outerShdw dist="35921" dir="2700000" algn="ctr" rotWithShape="0">
              <a:srgbClr val="0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5600" b="0" dirty="0" smtClean="0">
                <a:solidFill>
                  <a:srgbClr val="FFFF99"/>
                </a:solidFill>
                <a:latin typeface="Spirit Medium" pitchFamily="34" charset="0"/>
                <a:ea typeface="+mj-ea"/>
                <a:cs typeface="+mj-cs"/>
              </a:rPr>
              <a:t>Essential Question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447800" y="2590800"/>
            <a:ext cx="6400800" cy="3962400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Clr>
                <a:srgbClr val="CCFFCC"/>
              </a:buClr>
              <a:buFontTx/>
              <a:buNone/>
              <a:defRPr/>
            </a:pPr>
            <a:r>
              <a:rPr lang="en-US" sz="4100" dirty="0" smtClean="0">
                <a:latin typeface="Comic Sans MS" pitchFamily="66" charset="0"/>
                <a:ea typeface="+mn-ea"/>
                <a:cs typeface="+mn-cs"/>
              </a:rPr>
              <a:t>Industrialization increased the standard of living and the opportunities of most Americans, </a:t>
            </a:r>
            <a:br>
              <a:rPr lang="en-US" sz="4100" dirty="0" smtClean="0">
                <a:latin typeface="Comic Sans MS" pitchFamily="66" charset="0"/>
                <a:ea typeface="+mn-ea"/>
                <a:cs typeface="+mn-cs"/>
              </a:rPr>
            </a:br>
            <a:r>
              <a:rPr lang="en-US" sz="4100" i="1" dirty="0" smtClean="0">
                <a:latin typeface="Comic Sans MS" pitchFamily="66" charset="0"/>
                <a:ea typeface="+mn-ea"/>
                <a:cs typeface="+mn-cs"/>
              </a:rPr>
              <a:t>but at what cost</a:t>
            </a:r>
            <a:r>
              <a:rPr lang="en-US" sz="4100" dirty="0" smtClean="0">
                <a:latin typeface="Comic Sans MS" pitchFamily="66" charset="0"/>
                <a:ea typeface="+mn-ea"/>
                <a:cs typeface="+mn-cs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3810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008080"/>
                </a:solidFill>
                <a:effectLst>
                  <a:outerShdw blurRad="63500" dist="107763" dir="2700000" algn="ctr" rotWithShape="0">
                    <a:schemeClr val="bg1">
                      <a:alpha val="50000"/>
                    </a:schemeClr>
                  </a:outerShdw>
                </a:effectLst>
                <a:latin typeface="Spirit Medium"/>
                <a:ea typeface="Spirit Medium"/>
                <a:cs typeface="Spirit Medium"/>
              </a:rPr>
              <a:t>The Incorporation of </a:t>
            </a:r>
            <a:r>
              <a:rPr lang="en-US" sz="3600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008080"/>
                </a:solidFill>
                <a:effectLst>
                  <a:outerShdw blurRad="63500" dist="107763" dir="2700000" algn="ctr" rotWithShape="0">
                    <a:schemeClr val="bg1">
                      <a:alpha val="50000"/>
                    </a:schemeClr>
                  </a:outerShdw>
                </a:effectLst>
                <a:latin typeface="Spirit Medium"/>
                <a:ea typeface="Spirit Medium"/>
                <a:cs typeface="Spirit Medium"/>
              </a:rPr>
              <a:t>America</a:t>
            </a:r>
            <a:endParaRPr lang="en-US" sz="3600" kern="10" dirty="0">
              <a:ln w="19050">
                <a:solidFill>
                  <a:srgbClr val="FFFF99"/>
                </a:solidFill>
                <a:round/>
                <a:headEnd/>
                <a:tailEnd/>
              </a:ln>
              <a:solidFill>
                <a:srgbClr val="008080"/>
              </a:solidFill>
              <a:effectLst>
                <a:outerShdw blurRad="63500" dist="107763" dir="2700000" algn="ctr" rotWithShape="0">
                  <a:schemeClr val="bg1">
                    <a:alpha val="50000"/>
                  </a:schemeClr>
                </a:outerShdw>
              </a:effectLst>
              <a:latin typeface="Spirit Medium"/>
              <a:ea typeface="Spirit Medium"/>
              <a:cs typeface="Spirit Medium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1338"/>
            <a:ext cx="8229600" cy="820737"/>
          </a:xfrm>
          <a:ln w="12700">
            <a:miter lim="800000"/>
            <a:headEnd/>
            <a:tailEnd/>
          </a:ln>
          <a:effectLst>
            <a:outerShdw dist="35921" dir="2700000" algn="ctr" rotWithShape="0">
              <a:srgbClr val="008080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800" b="0" smtClean="0">
                <a:solidFill>
                  <a:srgbClr val="FFFF99"/>
                </a:solidFill>
                <a:latin typeface="Spirit Medium" pitchFamily="34" charset="0"/>
                <a:ea typeface="+mj-ea"/>
                <a:cs typeface="+mj-cs"/>
              </a:rPr>
              <a:t>Standard Oil Co.</a:t>
            </a:r>
          </a:p>
        </p:txBody>
      </p:sp>
      <p:pic>
        <p:nvPicPr>
          <p:cNvPr id="39939" name="Picture 5" descr="pol_cartoon-Standard Oil Octopu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467600" cy="4511675"/>
          </a:xfr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38200"/>
          </a:xfrm>
          <a:ln w="12700">
            <a:miter lim="800000"/>
            <a:headEnd/>
            <a:tailEnd/>
          </a:ln>
          <a:effectLst>
            <a:outerShdw dist="35921" dir="2700000" algn="ctr" rotWithShape="0">
              <a:srgbClr val="008080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0" smtClean="0">
                <a:solidFill>
                  <a:srgbClr val="FFFF99"/>
                </a:solidFill>
                <a:latin typeface="Spirit Medium" pitchFamily="34" charset="0"/>
                <a:ea typeface="+mj-ea"/>
                <a:cs typeface="+mj-cs"/>
              </a:rPr>
              <a:t>New Type of Business Entities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85800" y="1447800"/>
            <a:ext cx="7924800" cy="1447800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lnSpc>
                <a:spcPct val="80000"/>
              </a:lnSpc>
              <a:buClr>
                <a:srgbClr val="CCFFCC"/>
              </a:buClr>
              <a:buFontTx/>
              <a:buAutoNum type="arabicPeriod" startAt="2"/>
              <a:defRPr/>
            </a:pPr>
            <a:r>
              <a:rPr lang="en-US" sz="3000" u="sng" smtClean="0">
                <a:solidFill>
                  <a:srgbClr val="FFFF66"/>
                </a:solidFill>
                <a:latin typeface="Comic Sans MS" pitchFamily="66" charset="0"/>
                <a:ea typeface="+mn-ea"/>
                <a:cs typeface="+mn-cs"/>
              </a:rPr>
              <a:t>Trust</a:t>
            </a:r>
            <a:r>
              <a:rPr lang="en-US" sz="3000" smtClean="0">
                <a:solidFill>
                  <a:srgbClr val="FFFF66"/>
                </a:solidFill>
                <a:latin typeface="Comic Sans MS" pitchFamily="66" charset="0"/>
                <a:ea typeface="+mn-ea"/>
                <a:cs typeface="+mn-cs"/>
              </a:rPr>
              <a:t>:</a:t>
            </a:r>
          </a:p>
          <a:p>
            <a:pPr marL="1274763" lvl="2" indent="-360363">
              <a:lnSpc>
                <a:spcPct val="80000"/>
              </a:lnSpc>
              <a:buClr>
                <a:srgbClr val="00C9C4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500" smtClean="0">
                <a:solidFill>
                  <a:srgbClr val="FF6600"/>
                </a:solidFill>
                <a:latin typeface="Comic Sans MS" pitchFamily="66" charset="0"/>
              </a:rPr>
              <a:t>Horizontal Integration</a:t>
            </a:r>
            <a:r>
              <a:rPr lang="en-US" sz="2500" smtClean="0">
                <a:solidFill>
                  <a:srgbClr val="CCFFCC"/>
                </a:solidFill>
                <a:latin typeface="Comic Sans MS" pitchFamily="66" charset="0"/>
              </a:rPr>
              <a:t> </a:t>
            </a:r>
            <a:r>
              <a:rPr lang="en-US" sz="250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500" smtClean="0">
                <a:solidFill>
                  <a:schemeClr val="tx2"/>
                </a:solidFill>
                <a:latin typeface="Comic Sans MS" pitchFamily="66" charset="0"/>
              </a:rPr>
              <a:t> John D.</a:t>
            </a:r>
            <a:br>
              <a:rPr lang="en-US" sz="250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en-US" sz="2500" smtClean="0">
                <a:solidFill>
                  <a:schemeClr val="tx2"/>
                </a:solidFill>
                <a:latin typeface="Comic Sans MS" pitchFamily="66" charset="0"/>
              </a:rPr>
              <a:t>                                         Rockefeller</a:t>
            </a:r>
          </a:p>
        </p:txBody>
      </p:sp>
      <p:pic>
        <p:nvPicPr>
          <p:cNvPr id="35849" name="Picture 9" descr="Andrew Carnegi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4114800"/>
            <a:ext cx="2743200" cy="2235200"/>
          </a:xfr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838200" y="2590800"/>
            <a:ext cx="8077200" cy="1273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0488" tIns="44450" rIns="90488" bIns="44450">
            <a:spAutoFit/>
          </a:bodyPr>
          <a:lstStyle>
            <a:lvl1pPr marL="24161750" indent="-24161750">
              <a:defRPr sz="2200" b="1">
                <a:solidFill>
                  <a:srgbClr val="CC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200" b="1">
                <a:solidFill>
                  <a:srgbClr val="CCFFFF"/>
                </a:solidFill>
                <a:latin typeface="Arial" charset="0"/>
                <a:ea typeface="ＭＳ Ｐゴシック" charset="0"/>
              </a:defRPr>
            </a:lvl2pPr>
            <a:lvl3pPr marL="1084263" indent="-339725">
              <a:defRPr sz="2200" b="1">
                <a:solidFill>
                  <a:srgbClr val="CCFFFF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 sz="2200" b="1">
                <a:solidFill>
                  <a:srgbClr val="CCFFFF"/>
                </a:solidFill>
                <a:latin typeface="Arial" charset="0"/>
                <a:ea typeface="ＭＳ Ｐゴシック" charset="0"/>
              </a:defRPr>
            </a:lvl4pPr>
            <a:lvl5pPr>
              <a:defRPr sz="2200" b="1">
                <a:solidFill>
                  <a:srgbClr val="CCFFFF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200" b="1">
                <a:solidFill>
                  <a:srgbClr val="CCFFFF"/>
                </a:solidFill>
                <a:latin typeface="Arial" charset="0"/>
                <a:ea typeface="ＭＳ Ｐゴシック" charset="0"/>
              </a:defRPr>
            </a:lvl9pPr>
          </a:lstStyle>
          <a:p>
            <a:pPr lvl="2">
              <a:buClr>
                <a:srgbClr val="00C9C4"/>
              </a:buClr>
              <a:buSzPct val="125000"/>
              <a:buFont typeface="Wingdings" charset="0"/>
              <a:buChar char="§"/>
            </a:pPr>
            <a:r>
              <a:rPr lang="en-US" sz="2500" b="0">
                <a:solidFill>
                  <a:srgbClr val="FF6600"/>
                </a:solidFill>
                <a:latin typeface="Comic Sans MS" charset="0"/>
              </a:rPr>
              <a:t>Vertical Integration</a:t>
            </a:r>
            <a:r>
              <a:rPr lang="en-US" sz="2500" b="0">
                <a:solidFill>
                  <a:srgbClr val="CCFFCC"/>
                </a:solidFill>
                <a:latin typeface="Comic Sans MS" charset="0"/>
              </a:rPr>
              <a:t>:</a:t>
            </a:r>
          </a:p>
          <a:p>
            <a:pPr lvl="3">
              <a:buClr>
                <a:srgbClr val="FFCC66"/>
              </a:buClr>
              <a:buSzPct val="110000"/>
              <a:buFontTx/>
              <a:buChar char="o"/>
            </a:pPr>
            <a:r>
              <a:rPr lang="en-US" b="0">
                <a:solidFill>
                  <a:schemeClr val="tx2"/>
                </a:solidFill>
                <a:latin typeface="Comic Sans MS" charset="0"/>
              </a:rPr>
              <a:t>Gustavus Swift </a:t>
            </a:r>
            <a:r>
              <a:rPr lang="en-US" b="0">
                <a:solidFill>
                  <a:schemeClr val="tx2"/>
                </a:solidFill>
                <a:latin typeface="Comic Sans MS" charset="0"/>
                <a:sym typeface="Wingdings" charset="0"/>
              </a:rPr>
              <a:t></a:t>
            </a:r>
            <a:r>
              <a:rPr lang="en-US" b="0">
                <a:solidFill>
                  <a:schemeClr val="tx2"/>
                </a:solidFill>
                <a:latin typeface="Comic Sans MS" charset="0"/>
              </a:rPr>
              <a:t> Meat-packing</a:t>
            </a:r>
          </a:p>
          <a:p>
            <a:pPr lvl="3">
              <a:buClr>
                <a:srgbClr val="FFCC66"/>
              </a:buClr>
              <a:buSzPct val="110000"/>
              <a:buFontTx/>
              <a:buChar char="o"/>
            </a:pPr>
            <a:r>
              <a:rPr lang="en-US" b="0">
                <a:solidFill>
                  <a:schemeClr val="tx2"/>
                </a:solidFill>
                <a:latin typeface="Comic Sans MS" charset="0"/>
              </a:rPr>
              <a:t>Andrew Carnegie </a:t>
            </a:r>
            <a:r>
              <a:rPr lang="en-US" b="0">
                <a:solidFill>
                  <a:schemeClr val="tx2"/>
                </a:solidFill>
                <a:latin typeface="Comic Sans MS" charset="0"/>
                <a:sym typeface="Wingdings" charset="0"/>
              </a:rPr>
              <a:t> U. S. Steel</a:t>
            </a:r>
            <a:endParaRPr lang="en-US" b="0">
              <a:solidFill>
                <a:schemeClr val="tx2"/>
              </a:solidFill>
              <a:latin typeface="Comic Sans M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0" decel="100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ln w="12700">
            <a:miter lim="800000"/>
            <a:headEnd/>
            <a:tailEnd/>
          </a:ln>
          <a:effectLst>
            <a:outerShdw dist="35921" dir="2700000" algn="ctr" rotWithShape="0">
              <a:srgbClr val="008080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5400" b="0" smtClean="0">
                <a:solidFill>
                  <a:srgbClr val="FFFF99"/>
                </a:solidFill>
                <a:latin typeface="Spirit Medium" pitchFamily="34" charset="0"/>
                <a:ea typeface="+mj-ea"/>
                <a:cs typeface="+mj-cs"/>
              </a:rPr>
              <a:t>Iron &amp; Steel Production</a:t>
            </a:r>
          </a:p>
        </p:txBody>
      </p:sp>
      <p:pic>
        <p:nvPicPr>
          <p:cNvPr id="41987" name="Picture 5" descr="304690_la_18_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30" b="23730"/>
          <a:stretch>
            <a:fillRect/>
          </a:stretch>
        </p:blipFill>
        <p:spPr bwMode="auto"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838200"/>
          </a:xfrm>
          <a:ln w="12700">
            <a:miter lim="800000"/>
            <a:headEnd/>
            <a:tailEnd/>
          </a:ln>
          <a:effectLst>
            <a:outerShdw dist="35921" dir="2700000" algn="ctr" rotWithShape="0">
              <a:srgbClr val="008080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0" smtClean="0">
                <a:solidFill>
                  <a:srgbClr val="FFFF99"/>
                </a:solidFill>
                <a:latin typeface="Spirit Medium" pitchFamily="34" charset="0"/>
                <a:ea typeface="+mj-ea"/>
                <a:cs typeface="+mj-cs"/>
              </a:rPr>
              <a:t>New Type of Business Entities</a:t>
            </a:r>
          </a:p>
        </p:txBody>
      </p:sp>
      <p:pic>
        <p:nvPicPr>
          <p:cNvPr id="43011" name="Picture 21" descr="c18f01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170738" cy="4940300"/>
          </a:xfr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ln w="12700">
            <a:miter lim="800000"/>
            <a:headEnd/>
            <a:tailEnd/>
          </a:ln>
          <a:effectLst>
            <a:outerShdw dist="35921" dir="2700000" algn="ctr" rotWithShape="0">
              <a:srgbClr val="008080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5400" b="0" smtClean="0">
                <a:solidFill>
                  <a:srgbClr val="FFFF99"/>
                </a:solidFill>
                <a:latin typeface="Spirit Medium" pitchFamily="34" charset="0"/>
                <a:ea typeface="+mj-ea"/>
                <a:cs typeface="+mj-cs"/>
              </a:rPr>
              <a:t>U. S. Corporate Mergers</a:t>
            </a:r>
          </a:p>
        </p:txBody>
      </p:sp>
      <p:pic>
        <p:nvPicPr>
          <p:cNvPr id="44035" name="Picture 9" descr="Chart-CorporateMergers_1895-19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3" b="6653"/>
          <a:stretch>
            <a:fillRect/>
          </a:stretch>
        </p:blipFill>
        <p:spPr bwMode="auto"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914400"/>
          </a:xfrm>
          <a:ln w="12700">
            <a:miter lim="800000"/>
            <a:headEnd/>
            <a:tailEnd/>
          </a:ln>
          <a:effectLst>
            <a:outerShdw dist="35921" dir="2700000" algn="ctr" rotWithShape="0">
              <a:srgbClr val="008080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4800" b="0" smtClean="0">
                <a:solidFill>
                  <a:srgbClr val="FFFF99"/>
                </a:solidFill>
                <a:latin typeface="Spirit Medium" pitchFamily="34" charset="0"/>
                <a:ea typeface="+mj-ea"/>
                <a:cs typeface="+mj-cs"/>
              </a:rPr>
              <a:t>New Financial Businessman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219200" y="1447800"/>
            <a:ext cx="7086600" cy="1143000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3225" indent="-403225">
              <a:buClr>
                <a:srgbClr val="CCFFCC"/>
              </a:buClr>
              <a:buFontTx/>
              <a:buNone/>
              <a:defRPr/>
            </a:pPr>
            <a:r>
              <a:rPr lang="en-US" sz="2800" smtClean="0">
                <a:latin typeface="Comic Sans MS" pitchFamily="66" charset="0"/>
                <a:ea typeface="+mn-ea"/>
                <a:cs typeface="+mn-cs"/>
              </a:rPr>
              <a:t>The Broker:</a:t>
            </a:r>
          </a:p>
          <a:p>
            <a:pPr marL="914400" lvl="1" indent="-279400">
              <a:buClr>
                <a:srgbClr val="00C9C4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400" smtClean="0">
                <a:solidFill>
                  <a:srgbClr val="FF6600"/>
                </a:solidFill>
                <a:latin typeface="Comic Sans MS" pitchFamily="66" charset="0"/>
              </a:rPr>
              <a:t>J. Pierpont Morgan</a:t>
            </a:r>
          </a:p>
        </p:txBody>
      </p:sp>
      <p:pic>
        <p:nvPicPr>
          <p:cNvPr id="36875" name="Picture 11" descr="JPMorg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2581275" cy="3581400"/>
          </a:xfr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7" name="Picture 13"/>
          <p:cNvPicPr>
            <a:picLocks noChangeAspect="1" noChangeArrowheads="1"/>
          </p:cNvPicPr>
          <p:nvPr/>
        </p:nvPicPr>
        <p:blipFill>
          <a:blip r:embed="rId3" cstate="email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2819400"/>
            <a:ext cx="44719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1338"/>
            <a:ext cx="8229600" cy="820737"/>
          </a:xfrm>
          <a:ln w="12700">
            <a:miter lim="800000"/>
            <a:headEnd/>
            <a:tailEnd/>
          </a:ln>
          <a:effectLst>
            <a:outerShdw dist="35921" dir="2700000" algn="ctr" rotWithShape="0">
              <a:srgbClr val="008080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800" b="0" smtClean="0">
                <a:solidFill>
                  <a:srgbClr val="FFFF99"/>
                </a:solidFill>
                <a:latin typeface="Spirit Medium" pitchFamily="34" charset="0"/>
                <a:ea typeface="+mj-ea"/>
                <a:cs typeface="+mj-cs"/>
              </a:rPr>
              <a:t>The Reorganization of Work</a:t>
            </a:r>
          </a:p>
        </p:txBody>
      </p:sp>
      <p:pic>
        <p:nvPicPr>
          <p:cNvPr id="48132" name="Picture 6" descr="assembly lin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560513"/>
            <a:ext cx="5029200" cy="40782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2438400" y="5794375"/>
            <a:ext cx="4495800" cy="5159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2800" b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The Assembly Line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ln w="12700">
            <a:miter lim="800000"/>
            <a:headEnd/>
            <a:tailEnd/>
          </a:ln>
          <a:effectLst>
            <a:outerShdw dist="35921" dir="2700000" algn="ctr" rotWithShape="0">
              <a:srgbClr val="008080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5400" b="0" smtClean="0">
                <a:solidFill>
                  <a:srgbClr val="FFFF99"/>
                </a:solidFill>
                <a:latin typeface="Spirit Medium" pitchFamily="34" charset="0"/>
                <a:ea typeface="+mj-ea"/>
                <a:cs typeface="+mj-cs"/>
              </a:rPr>
              <a:t>% of Billionaires in 1900</a:t>
            </a:r>
          </a:p>
        </p:txBody>
      </p:sp>
      <p:pic>
        <p:nvPicPr>
          <p:cNvPr id="49155" name="Picture 3" descr="chart-Billionaires in 19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ln w="12700">
            <a:miter lim="800000"/>
            <a:headEnd/>
            <a:tailEnd/>
          </a:ln>
          <a:effectLst>
            <a:outerShdw dist="35921" dir="2700000" algn="ctr" rotWithShape="0">
              <a:srgbClr val="008080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5400" b="0" smtClean="0">
                <a:solidFill>
                  <a:srgbClr val="FFFF99"/>
                </a:solidFill>
                <a:latin typeface="Spirit Medium" pitchFamily="34" charset="0"/>
                <a:ea typeface="+mj-ea"/>
                <a:cs typeface="+mj-cs"/>
              </a:rPr>
              <a:t>% of Billionaires in 1918</a:t>
            </a:r>
          </a:p>
        </p:txBody>
      </p:sp>
      <p:pic>
        <p:nvPicPr>
          <p:cNvPr id="50179" name="Picture 5" descr="chart-Billionaires in 19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55625"/>
            <a:ext cx="8229600" cy="790575"/>
          </a:xfrm>
          <a:ln w="12700">
            <a:miter lim="800000"/>
            <a:headEnd/>
            <a:tailEnd/>
          </a:ln>
          <a:effectLst>
            <a:outerShdw dist="35921" dir="2700000" algn="ctr" rotWithShape="0">
              <a:srgbClr val="008080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600" b="0" i="1" smtClean="0">
                <a:solidFill>
                  <a:srgbClr val="FFFF99"/>
                </a:solidFill>
                <a:latin typeface="Spirit Medium" pitchFamily="34" charset="0"/>
                <a:ea typeface="+mj-ea"/>
                <a:cs typeface="+mj-cs"/>
              </a:rPr>
              <a:t>The Protectors of Our Industries</a:t>
            </a:r>
          </a:p>
        </p:txBody>
      </p:sp>
      <p:pic>
        <p:nvPicPr>
          <p:cNvPr id="51203" name="Picture 3" descr="pol_cartoons-the protectors of our industri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57200"/>
            <a:ext cx="8153400" cy="838200"/>
          </a:xfrm>
          <a:ln>
            <a:miter lim="800000"/>
            <a:headEnd/>
            <a:tailEnd/>
          </a:ln>
          <a:effectLst>
            <a:outerShdw dist="35921" dir="2700000" algn="ctr" rotWithShape="0">
              <a:srgbClr val="0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4600" b="0" smtClean="0">
                <a:solidFill>
                  <a:srgbClr val="FFFF99"/>
                </a:solidFill>
                <a:latin typeface="Spirit Medium" pitchFamily="34" charset="0"/>
                <a:ea typeface="+mj-ea"/>
                <a:cs typeface="+mj-cs"/>
              </a:rPr>
              <a:t>Causes of Rapid Industrialization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762000" y="1524000"/>
            <a:ext cx="7924800" cy="4648200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indent="-533400">
              <a:buClr>
                <a:srgbClr val="CCFFCC"/>
              </a:buClr>
              <a:buFontTx/>
              <a:buAutoNum type="arabicPeriod"/>
              <a:defRPr/>
            </a:pPr>
            <a:r>
              <a:rPr lang="en-US" sz="2900" dirty="0" smtClean="0">
                <a:latin typeface="Comic Sans MS" pitchFamily="66" charset="0"/>
                <a:ea typeface="+mn-ea"/>
                <a:cs typeface="+mn-cs"/>
              </a:rPr>
              <a:t>Steam Revolution of the 1830s-1850s.</a:t>
            </a:r>
            <a:br>
              <a:rPr lang="en-US" sz="2900" dirty="0" smtClean="0">
                <a:latin typeface="Comic Sans MS" pitchFamily="66" charset="0"/>
                <a:ea typeface="+mn-ea"/>
                <a:cs typeface="+mn-cs"/>
              </a:rPr>
            </a:br>
            <a:endParaRPr lang="en-US" sz="2900" dirty="0" smtClean="0">
              <a:latin typeface="Comic Sans MS" pitchFamily="66" charset="0"/>
              <a:ea typeface="+mn-ea"/>
              <a:cs typeface="+mn-cs"/>
            </a:endParaRPr>
          </a:p>
          <a:p>
            <a:pPr marL="533400" indent="-533400">
              <a:buClr>
                <a:srgbClr val="CCFFCC"/>
              </a:buClr>
              <a:buFontTx/>
              <a:buAutoNum type="arabicPeriod"/>
              <a:defRPr/>
            </a:pPr>
            <a:r>
              <a:rPr lang="en-US" sz="2900" dirty="0" smtClean="0">
                <a:latin typeface="Comic Sans MS" pitchFamily="66" charset="0"/>
                <a:ea typeface="+mn-ea"/>
                <a:cs typeface="+mn-cs"/>
              </a:rPr>
              <a:t>The Railroad fueled the growing US economy:</a:t>
            </a:r>
          </a:p>
          <a:p>
            <a:pPr marL="1295400" lvl="2" indent="-381000">
              <a:buClr>
                <a:srgbClr val="00C9C4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500" dirty="0" smtClean="0">
                <a:latin typeface="Comic Sans MS" pitchFamily="66" charset="0"/>
              </a:rPr>
              <a:t>First big business in the US.</a:t>
            </a:r>
          </a:p>
          <a:p>
            <a:pPr marL="1295400" lvl="2" indent="-381000">
              <a:buClr>
                <a:srgbClr val="00C9C4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500" dirty="0" smtClean="0">
                <a:latin typeface="Comic Sans MS" pitchFamily="66" charset="0"/>
              </a:rPr>
              <a:t>A magnet for financial investment.</a:t>
            </a:r>
          </a:p>
          <a:p>
            <a:pPr marL="1295400" lvl="2" indent="-381000">
              <a:buClr>
                <a:srgbClr val="00C9C4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500" dirty="0" smtClean="0">
                <a:latin typeface="Comic Sans MS" pitchFamily="66" charset="0"/>
              </a:rPr>
              <a:t>The key to opening the West.</a:t>
            </a:r>
          </a:p>
          <a:p>
            <a:pPr marL="1295400" lvl="2" indent="-381000">
              <a:buClr>
                <a:srgbClr val="00C9C4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500" dirty="0" smtClean="0">
                <a:latin typeface="Comic Sans MS" pitchFamily="66" charset="0"/>
              </a:rPr>
              <a:t>Aided the development of other  industries.</a:t>
            </a:r>
          </a:p>
          <a:p>
            <a:pPr marL="1295400" lvl="2" indent="-381000">
              <a:buClr>
                <a:srgbClr val="00C9C4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500" dirty="0" smtClean="0">
                <a:latin typeface="Comic Sans MS" pitchFamily="66" charset="0"/>
              </a:rPr>
              <a:t>Government issued land grants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ln w="12700">
            <a:miter lim="800000"/>
            <a:headEnd/>
            <a:tailEnd/>
          </a:ln>
          <a:effectLst>
            <a:outerShdw dist="35921" dir="2700000" algn="ctr" rotWithShape="0">
              <a:srgbClr val="008080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5400" b="0" i="1">
                <a:solidFill>
                  <a:srgbClr val="FFFF99"/>
                </a:solidFill>
                <a:latin typeface="Spirit Medium" pitchFamily="34" charset="0"/>
                <a:ea typeface="+mj-ea"/>
                <a:cs typeface="+mj-cs"/>
              </a:rPr>
              <a:t>The ‘Bosses’ of the Senate</a:t>
            </a:r>
          </a:p>
        </p:txBody>
      </p:sp>
      <p:pic>
        <p:nvPicPr>
          <p:cNvPr id="52227" name="Picture 9"/>
          <p:cNvPicPr>
            <a:picLocks noChangeAspect="1" noChangeArrowheads="1"/>
          </p:cNvPicPr>
          <p:nvPr/>
        </p:nvPicPr>
        <p:blipFill>
          <a:blip r:embed="rId2" cstate="email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0650" y="1371600"/>
            <a:ext cx="3968750" cy="5029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57200"/>
            <a:ext cx="8229600" cy="1143000"/>
          </a:xfrm>
          <a:ln w="12700">
            <a:miter lim="800000"/>
            <a:headEnd/>
            <a:tailEnd/>
          </a:ln>
          <a:effectLst>
            <a:outerShdw dist="17961" dir="2700000" algn="ctr" rotWithShape="0">
              <a:srgbClr val="008080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4800" b="0" i="1">
                <a:solidFill>
                  <a:srgbClr val="FFFF99"/>
                </a:solidFill>
                <a:latin typeface="Spirit Medium" pitchFamily="34" charset="0"/>
                <a:ea typeface="+mj-ea"/>
                <a:cs typeface="+mj-cs"/>
              </a:rPr>
              <a:t>The </a:t>
            </a:r>
            <a:r>
              <a:rPr lang="en-US" sz="4800" b="0" i="1">
                <a:solidFill>
                  <a:srgbClr val="FF6600"/>
                </a:solidFill>
                <a:latin typeface="Spirit Medium" pitchFamily="34" charset="0"/>
                <a:ea typeface="+mj-ea"/>
                <a:cs typeface="+mj-cs"/>
              </a:rPr>
              <a:t>‘Robber Barons’</a:t>
            </a:r>
            <a:r>
              <a:rPr lang="en-US" sz="4800" b="0" i="1">
                <a:solidFill>
                  <a:srgbClr val="FFFF99"/>
                </a:solidFill>
                <a:latin typeface="Spirit Medium" pitchFamily="34" charset="0"/>
                <a:ea typeface="+mj-ea"/>
                <a:cs typeface="+mj-cs"/>
              </a:rPr>
              <a:t> of the Past</a:t>
            </a:r>
          </a:p>
        </p:txBody>
      </p:sp>
      <p:pic>
        <p:nvPicPr>
          <p:cNvPr id="53251" name="Picture 5" descr="pol_cartoon-Robber Barons of Middle Ages and Gilded 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8229600" cy="1143000"/>
          </a:xfrm>
          <a:ln w="12700">
            <a:miter lim="800000"/>
            <a:headEnd/>
            <a:tailEnd/>
          </a:ln>
          <a:effectLst>
            <a:outerShdw dist="35921" dir="2700000" algn="ctr" rotWithShape="0">
              <a:srgbClr val="008080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b="0">
                <a:solidFill>
                  <a:srgbClr val="FFFF99"/>
                </a:solidFill>
                <a:latin typeface="Spirit Medium" pitchFamily="34" charset="0"/>
                <a:ea typeface="+mj-ea"/>
                <a:cs typeface="+mj-cs"/>
              </a:rPr>
              <a:t>Cornelius [“Commodore”] Vanderbilt</a:t>
            </a:r>
          </a:p>
        </p:txBody>
      </p:sp>
      <p:pic>
        <p:nvPicPr>
          <p:cNvPr id="54275" name="Picture 6" descr="cartoon-Vanderbilt &amp; Fisk-1870"/>
          <p:cNvPicPr>
            <a:picLocks noChangeAspect="1" noChangeArrowheads="1"/>
          </p:cNvPicPr>
          <p:nvPr/>
        </p:nvPicPr>
        <p:blipFill>
          <a:blip r:embed="rId2" cstate="email">
            <a:lum bright="-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6172200" cy="4305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609600" y="5791200"/>
            <a:ext cx="7924800" cy="5159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0488" tIns="44450" rIns="90488" bIns="44450">
            <a:spAutoFit/>
          </a:bodyPr>
          <a:lstStyle/>
          <a:p>
            <a:pPr marL="742950" indent="-285750" algn="ctr">
              <a:defRPr/>
            </a:pPr>
            <a:r>
              <a:rPr lang="en-US" sz="2800" b="0" i="1">
                <a:solidFill>
                  <a:schemeClr val="tx1"/>
                </a:solidFill>
                <a:latin typeface="Comic Sans MS" charset="0"/>
                <a:ea typeface="+mn-ea"/>
                <a:cs typeface="+mn-cs"/>
              </a:rPr>
              <a:t>Can’t I do what I want with my money?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8229600" cy="1143000"/>
          </a:xfrm>
          <a:ln w="12700">
            <a:miter lim="800000"/>
            <a:headEnd/>
            <a:tailEnd/>
          </a:ln>
          <a:effectLst>
            <a:outerShdw dist="35921" dir="2700000" algn="ctr" rotWithShape="0">
              <a:srgbClr val="008080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800" b="0" smtClean="0">
                <a:solidFill>
                  <a:srgbClr val="FFFF99"/>
                </a:solidFill>
                <a:latin typeface="Spirit Medium" pitchFamily="34" charset="0"/>
                <a:ea typeface="+mj-ea"/>
                <a:cs typeface="+mj-cs"/>
              </a:rPr>
              <a:t>William Vanderbilt</a:t>
            </a:r>
          </a:p>
        </p:txBody>
      </p:sp>
      <p:pic>
        <p:nvPicPr>
          <p:cNvPr id="55300" name="Picture 5" descr="WIlliam Vanderbil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3810000" cy="45259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762000" y="2057400"/>
            <a:ext cx="3581400" cy="3163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0488" tIns="44450" rIns="90488" bIns="44450">
            <a:spAutoFit/>
          </a:bodyPr>
          <a:lstStyle/>
          <a:p>
            <a:pPr marL="398463" indent="-336550">
              <a:buClr>
                <a:schemeClr val="accent1"/>
              </a:buClr>
              <a:buSzPct val="90000"/>
              <a:buFont typeface="Storybook" pitchFamily="2" charset="0"/>
              <a:buChar char="$"/>
              <a:defRPr/>
            </a:pPr>
            <a:r>
              <a:rPr lang="en-US" sz="2800" b="0" i="1">
                <a:solidFill>
                  <a:schemeClr val="tx2"/>
                </a:solidFill>
                <a:latin typeface="Comic Sans MS" charset="0"/>
                <a:ea typeface="+mn-ea"/>
                <a:cs typeface="+mn-cs"/>
              </a:rPr>
              <a:t>The public be damned!</a:t>
            </a:r>
            <a:br>
              <a:rPr lang="en-US" sz="2800" b="0" i="1">
                <a:solidFill>
                  <a:schemeClr val="tx2"/>
                </a:solidFill>
                <a:latin typeface="Comic Sans MS" charset="0"/>
                <a:ea typeface="+mn-ea"/>
                <a:cs typeface="+mn-cs"/>
              </a:rPr>
            </a:br>
            <a:endParaRPr lang="en-US" sz="2800" b="0" i="1">
              <a:solidFill>
                <a:schemeClr val="tx2"/>
              </a:solidFill>
              <a:latin typeface="Comic Sans MS" charset="0"/>
              <a:ea typeface="+mn-ea"/>
              <a:cs typeface="+mn-cs"/>
            </a:endParaRPr>
          </a:p>
          <a:p>
            <a:pPr marL="398463" indent="-336550">
              <a:buClr>
                <a:schemeClr val="accent1"/>
              </a:buClr>
              <a:buSzPct val="90000"/>
              <a:buFont typeface="Storybook" pitchFamily="2" charset="0"/>
              <a:buChar char="$"/>
              <a:defRPr/>
            </a:pPr>
            <a:r>
              <a:rPr lang="en-US" sz="2800" b="0" i="1">
                <a:solidFill>
                  <a:schemeClr val="tx2"/>
                </a:solidFill>
                <a:latin typeface="Comic Sans MS" charset="0"/>
                <a:ea typeface="+mn-ea"/>
                <a:cs typeface="+mn-cs"/>
              </a:rPr>
              <a:t>What do I care about the law?  H’aint I got the power?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0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68300"/>
            <a:ext cx="8229600" cy="1460500"/>
          </a:xfrm>
          <a:ln w="12700">
            <a:miter lim="800000"/>
            <a:headEnd/>
            <a:tailEnd/>
          </a:ln>
          <a:effectLst>
            <a:outerShdw dist="35921" dir="2700000" algn="ctr" rotWithShape="0">
              <a:srgbClr val="008080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5400" b="0">
                <a:solidFill>
                  <a:srgbClr val="FFFF99"/>
                </a:solidFill>
                <a:latin typeface="Spirit Medium" charset="0"/>
              </a:rPr>
              <a:t>The Gospel of Wealth:</a:t>
            </a:r>
            <a:r>
              <a:rPr lang="en-US" sz="2800" b="0">
                <a:solidFill>
                  <a:srgbClr val="FFFF99"/>
                </a:solidFill>
                <a:latin typeface="Spirit Medium" charset="0"/>
              </a:rPr>
              <a:t/>
            </a:r>
            <a:br>
              <a:rPr lang="en-US" sz="2800" b="0">
                <a:solidFill>
                  <a:srgbClr val="FFFF99"/>
                </a:solidFill>
                <a:latin typeface="Spirit Medium" charset="0"/>
              </a:rPr>
            </a:br>
            <a:r>
              <a:rPr lang="en-US" sz="3600" b="0">
                <a:solidFill>
                  <a:srgbClr val="FFFF99"/>
                </a:solidFill>
                <a:latin typeface="Spirit Medium" charset="0"/>
              </a:rPr>
              <a:t>Religion in the Era of Industrialization</a:t>
            </a:r>
            <a:endParaRPr lang="en-US" sz="6600" b="0">
              <a:solidFill>
                <a:srgbClr val="FFFF99"/>
              </a:solidFill>
              <a:latin typeface="Spirit Medium" charset="0"/>
            </a:endParaRPr>
          </a:p>
        </p:txBody>
      </p:sp>
      <p:pic>
        <p:nvPicPr>
          <p:cNvPr id="56324" name="Picture 4" descr="Russell H Conwe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7050" y="2074863"/>
            <a:ext cx="2698750" cy="3505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5105400" y="5656263"/>
            <a:ext cx="3276600" cy="485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r">
              <a:defRPr/>
            </a:pPr>
            <a:r>
              <a:rPr lang="en-US" sz="2600" b="0">
                <a:solidFill>
                  <a:srgbClr val="FF6600"/>
                </a:solidFill>
                <a:latin typeface="Comic Sans MS" pitchFamily="66" charset="0"/>
                <a:ea typeface="+mn-ea"/>
                <a:cs typeface="+mn-cs"/>
              </a:rPr>
              <a:t>Russell H. Conwell</a:t>
            </a: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914400" y="2074863"/>
            <a:ext cx="43434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L="457200" indent="-395288">
              <a:buClr>
                <a:schemeClr val="accent1"/>
              </a:buClr>
              <a:buSzPct val="90000"/>
              <a:buFont typeface="Storybook" pitchFamily="2" charset="0"/>
              <a:buChar char="$"/>
              <a:defRPr/>
            </a:pPr>
            <a:r>
              <a:rPr lang="en-US" sz="2900" b="0">
                <a:solidFill>
                  <a:schemeClr val="tx2"/>
                </a:solidFill>
                <a:latin typeface="Comic Sans MS" charset="0"/>
                <a:ea typeface="+mn-ea"/>
                <a:cs typeface="+mn-cs"/>
              </a:rPr>
              <a:t>Wealth no longer looked upon as bad.</a:t>
            </a:r>
          </a:p>
          <a:p>
            <a:pPr marL="457200" indent="-395288">
              <a:buClr>
                <a:schemeClr val="accent1"/>
              </a:buClr>
              <a:buSzPct val="90000"/>
              <a:buFont typeface="Storybook" pitchFamily="2" charset="0"/>
              <a:buChar char="$"/>
              <a:defRPr/>
            </a:pPr>
            <a:r>
              <a:rPr lang="en-US" sz="2900" b="0">
                <a:solidFill>
                  <a:schemeClr val="tx2"/>
                </a:solidFill>
                <a:latin typeface="Comic Sans MS" charset="0"/>
                <a:ea typeface="+mn-ea"/>
                <a:cs typeface="+mn-cs"/>
              </a:rPr>
              <a:t>Viewed as a sign of God’s approval.</a:t>
            </a:r>
          </a:p>
          <a:p>
            <a:pPr marL="457200" indent="-395288">
              <a:buClr>
                <a:schemeClr val="accent1"/>
              </a:buClr>
              <a:buSzPct val="90000"/>
              <a:buFont typeface="Storybook" pitchFamily="2" charset="0"/>
              <a:buChar char="$"/>
              <a:defRPr/>
            </a:pPr>
            <a:r>
              <a:rPr lang="en-US" sz="2900" b="0">
                <a:solidFill>
                  <a:schemeClr val="tx2"/>
                </a:solidFill>
                <a:latin typeface="Comic Sans MS" charset="0"/>
                <a:ea typeface="+mn-ea"/>
                <a:cs typeface="+mn-cs"/>
              </a:rPr>
              <a:t>Christian duty to accumulate wealth.</a:t>
            </a:r>
          </a:p>
          <a:p>
            <a:pPr marL="457200" indent="-395288">
              <a:buClr>
                <a:schemeClr val="accent1"/>
              </a:buClr>
              <a:buSzPct val="90000"/>
              <a:buFont typeface="Storybook" pitchFamily="2" charset="0"/>
              <a:buChar char="$"/>
              <a:defRPr/>
            </a:pPr>
            <a:r>
              <a:rPr lang="en-US" sz="2900" b="0">
                <a:solidFill>
                  <a:schemeClr val="tx2"/>
                </a:solidFill>
                <a:latin typeface="Comic Sans MS" charset="0"/>
                <a:ea typeface="+mn-ea"/>
                <a:cs typeface="+mn-cs"/>
              </a:rPr>
              <a:t>Should not help the poor.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1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1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1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7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57200"/>
            <a:ext cx="8229600" cy="820738"/>
          </a:xfrm>
          <a:ln w="12700">
            <a:miter lim="800000"/>
            <a:headEnd/>
            <a:tailEnd/>
          </a:ln>
          <a:effectLst>
            <a:outerShdw dist="35921" dir="2700000" algn="ctr" rotWithShape="0">
              <a:srgbClr val="008080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4800" b="0">
                <a:solidFill>
                  <a:srgbClr val="FFFF99"/>
                </a:solidFill>
                <a:latin typeface="Spirit Medium" charset="0"/>
              </a:rPr>
              <a:t>“</a:t>
            </a:r>
            <a:r>
              <a:rPr lang="en-US" sz="4800" b="0">
                <a:solidFill>
                  <a:srgbClr val="FFFF99"/>
                </a:solidFill>
                <a:latin typeface="Spirit Medium" charset="0"/>
              </a:rPr>
              <a:t>On Wealth</a:t>
            </a:r>
            <a:r>
              <a:rPr lang="ja-JP" altLang="en-US" sz="4800" b="0">
                <a:solidFill>
                  <a:srgbClr val="FFFF99"/>
                </a:solidFill>
                <a:latin typeface="Spirit Medium" charset="0"/>
              </a:rPr>
              <a:t>”</a:t>
            </a:r>
            <a:endParaRPr lang="en-US" sz="6000" b="0">
              <a:solidFill>
                <a:srgbClr val="FFFF99"/>
              </a:solidFill>
              <a:latin typeface="Spirit Medium" charset="0"/>
            </a:endParaRPr>
          </a:p>
        </p:txBody>
      </p:sp>
      <p:pic>
        <p:nvPicPr>
          <p:cNvPr id="57349" name="Picture 5" descr="Carnegie as philanthropi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3273425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228600" y="5562600"/>
            <a:ext cx="3657600" cy="485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0488" tIns="44450" rIns="90488" bIns="44450">
            <a:spAutoFit/>
          </a:bodyPr>
          <a:lstStyle/>
          <a:p>
            <a:pPr marL="742950" indent="-285750" algn="ctr">
              <a:defRPr/>
            </a:pPr>
            <a:r>
              <a:rPr lang="en-US" sz="2600" b="0">
                <a:solidFill>
                  <a:srgbClr val="FF6600"/>
                </a:solidFill>
                <a:latin typeface="Comic Sans MS" pitchFamily="66" charset="0"/>
                <a:ea typeface="+mn-ea"/>
                <a:cs typeface="+mn-cs"/>
              </a:rPr>
              <a:t>Andrew Carnegie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4038600" y="1598613"/>
            <a:ext cx="4648200" cy="419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L="457200" indent="-395288">
              <a:buClr>
                <a:schemeClr val="accent1"/>
              </a:buClr>
              <a:buSzPct val="90000"/>
              <a:buFont typeface="Storybook" charset="0"/>
              <a:buChar char="$"/>
            </a:pPr>
            <a:r>
              <a:rPr lang="en-US" sz="2800" b="0">
                <a:solidFill>
                  <a:schemeClr val="tx2"/>
                </a:solidFill>
                <a:latin typeface="Comic Sans MS" charset="0"/>
              </a:rPr>
              <a:t>The Anglo-Saxon race is superior.</a:t>
            </a:r>
          </a:p>
          <a:p>
            <a:pPr marL="457200" indent="-395288">
              <a:buClr>
                <a:schemeClr val="accent1"/>
              </a:buClr>
              <a:buSzPct val="90000"/>
              <a:buFont typeface="Storybook" charset="0"/>
              <a:buChar char="$"/>
            </a:pPr>
            <a:r>
              <a:rPr lang="ja-JP" altLang="en-US" sz="2800" b="0">
                <a:solidFill>
                  <a:schemeClr val="tx2"/>
                </a:solidFill>
                <a:latin typeface="Comic Sans MS" charset="0"/>
              </a:rPr>
              <a:t>“</a:t>
            </a:r>
            <a:r>
              <a:rPr lang="en-US" sz="2800" b="0">
                <a:solidFill>
                  <a:srgbClr val="FF6600"/>
                </a:solidFill>
                <a:latin typeface="Comic Sans MS" charset="0"/>
              </a:rPr>
              <a:t>Gospel of Wealth</a:t>
            </a:r>
            <a:r>
              <a:rPr lang="ja-JP" altLang="en-US" sz="2800" b="0">
                <a:solidFill>
                  <a:schemeClr val="tx2"/>
                </a:solidFill>
                <a:latin typeface="Comic Sans MS" charset="0"/>
              </a:rPr>
              <a:t>”</a:t>
            </a:r>
            <a:r>
              <a:rPr lang="en-US" sz="2800" b="0">
                <a:solidFill>
                  <a:schemeClr val="tx2"/>
                </a:solidFill>
                <a:latin typeface="Comic Sans MS" charset="0"/>
              </a:rPr>
              <a:t> (1901).</a:t>
            </a:r>
          </a:p>
          <a:p>
            <a:pPr marL="457200" indent="-395288">
              <a:buClr>
                <a:schemeClr val="accent1"/>
              </a:buClr>
              <a:buSzPct val="90000"/>
              <a:buFont typeface="Storybook" charset="0"/>
              <a:buChar char="$"/>
            </a:pPr>
            <a:r>
              <a:rPr lang="en-US" sz="2800" b="0">
                <a:solidFill>
                  <a:schemeClr val="tx2"/>
                </a:solidFill>
                <a:latin typeface="Comic Sans MS" charset="0"/>
              </a:rPr>
              <a:t>Inequality is inevitable and good.</a:t>
            </a:r>
          </a:p>
          <a:p>
            <a:pPr marL="457200" indent="-395288">
              <a:buClr>
                <a:schemeClr val="accent1"/>
              </a:buClr>
              <a:buSzPct val="90000"/>
              <a:buFont typeface="Storybook" charset="0"/>
              <a:buChar char="$"/>
            </a:pPr>
            <a:r>
              <a:rPr lang="en-US" sz="2800" b="0">
                <a:solidFill>
                  <a:schemeClr val="tx2"/>
                </a:solidFill>
                <a:latin typeface="Comic Sans MS" charset="0"/>
              </a:rPr>
              <a:t>Wealthy should act as </a:t>
            </a:r>
            <a:r>
              <a:rPr lang="ja-JP" altLang="en-US" sz="2800" b="0">
                <a:solidFill>
                  <a:schemeClr val="tx2"/>
                </a:solidFill>
                <a:latin typeface="Comic Sans MS" charset="0"/>
              </a:rPr>
              <a:t>“</a:t>
            </a:r>
            <a:r>
              <a:rPr lang="en-US" sz="2800" b="0">
                <a:solidFill>
                  <a:schemeClr val="tx2"/>
                </a:solidFill>
                <a:latin typeface="Comic Sans MS" charset="0"/>
              </a:rPr>
              <a:t>trustees</a:t>
            </a:r>
            <a:r>
              <a:rPr lang="ja-JP" altLang="en-US" sz="2800" b="0">
                <a:solidFill>
                  <a:schemeClr val="tx2"/>
                </a:solidFill>
                <a:latin typeface="Comic Sans MS" charset="0"/>
              </a:rPr>
              <a:t>”</a:t>
            </a:r>
            <a:r>
              <a:rPr lang="en-US" sz="2800" b="0">
                <a:solidFill>
                  <a:schemeClr val="tx2"/>
                </a:solidFill>
                <a:latin typeface="Comic Sans MS" charset="0"/>
              </a:rPr>
              <a:t> for their </a:t>
            </a:r>
            <a:r>
              <a:rPr lang="ja-JP" altLang="en-US" sz="2800" b="0">
                <a:solidFill>
                  <a:schemeClr val="tx2"/>
                </a:solidFill>
                <a:latin typeface="Comic Sans MS" charset="0"/>
              </a:rPr>
              <a:t>“</a:t>
            </a:r>
            <a:r>
              <a:rPr lang="en-US" sz="2800" b="0">
                <a:solidFill>
                  <a:schemeClr val="tx2"/>
                </a:solidFill>
                <a:latin typeface="Comic Sans MS" charset="0"/>
              </a:rPr>
              <a:t>poorer brethren.</a:t>
            </a:r>
            <a:r>
              <a:rPr lang="ja-JP" altLang="en-US" sz="2800" b="0">
                <a:solidFill>
                  <a:schemeClr val="tx2"/>
                </a:solidFill>
                <a:latin typeface="Comic Sans MS" charset="0"/>
              </a:rPr>
              <a:t>”</a:t>
            </a:r>
            <a:endParaRPr lang="en-US" sz="3200" b="0">
              <a:solidFill>
                <a:schemeClr val="tx2"/>
              </a:solidFill>
              <a:latin typeface="Comic Sans M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914400"/>
          </a:xfrm>
          <a:ln w="12700">
            <a:miter lim="800000"/>
            <a:headEnd/>
            <a:tailEnd/>
          </a:ln>
          <a:effectLst>
            <a:outerShdw dist="35921" dir="2700000" algn="ctr" rotWithShape="0">
              <a:srgbClr val="008080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5400" b="0" smtClean="0">
                <a:solidFill>
                  <a:srgbClr val="FFFF99"/>
                </a:solidFill>
                <a:latin typeface="Spirit Medium" pitchFamily="34" charset="0"/>
                <a:ea typeface="+mj-ea"/>
                <a:cs typeface="+mj-cs"/>
              </a:rPr>
              <a:t>Regulating the Trusts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600200" y="1600200"/>
            <a:ext cx="6781800" cy="4724400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Clr>
                <a:srgbClr val="CCFFCC"/>
              </a:buClr>
              <a:buFontTx/>
              <a:buNone/>
              <a:defRPr/>
            </a:pPr>
            <a:r>
              <a:rPr lang="en-US" sz="2800">
                <a:solidFill>
                  <a:schemeClr val="tx2"/>
                </a:solidFill>
                <a:latin typeface="Comic Sans MS" charset="0"/>
                <a:ea typeface="+mn-ea"/>
                <a:cs typeface="+mn-cs"/>
              </a:rPr>
              <a:t>1877 </a:t>
            </a:r>
            <a:r>
              <a:rPr lang="en-US" sz="2800">
                <a:solidFill>
                  <a:schemeClr val="tx2"/>
                </a:solidFill>
                <a:latin typeface="Comic Sans MS" charset="0"/>
                <a:ea typeface="+mn-ea"/>
                <a:cs typeface="+mn-cs"/>
                <a:sym typeface="Wingdings" charset="2"/>
              </a:rPr>
              <a:t></a:t>
            </a:r>
            <a:r>
              <a:rPr lang="en-US" sz="2800">
                <a:solidFill>
                  <a:srgbClr val="CCFFCC"/>
                </a:solidFill>
                <a:latin typeface="Comic Sans MS" charset="0"/>
                <a:ea typeface="+mn-ea"/>
                <a:cs typeface="+mn-cs"/>
              </a:rPr>
              <a:t> </a:t>
            </a:r>
            <a:r>
              <a:rPr lang="en-US" sz="2800" i="1">
                <a:solidFill>
                  <a:srgbClr val="FFFF66"/>
                </a:solidFill>
                <a:latin typeface="Comic Sans MS" charset="0"/>
                <a:ea typeface="+mn-ea"/>
                <a:cs typeface="+mn-cs"/>
              </a:rPr>
              <a:t>Munn. v. IL</a:t>
            </a:r>
            <a:br>
              <a:rPr lang="en-US" sz="2800" i="1">
                <a:solidFill>
                  <a:srgbClr val="FFFF66"/>
                </a:solidFill>
                <a:latin typeface="Comic Sans MS" charset="0"/>
                <a:ea typeface="+mn-ea"/>
                <a:cs typeface="+mn-cs"/>
              </a:rPr>
            </a:br>
            <a:endParaRPr lang="en-US" sz="2800" i="1">
              <a:solidFill>
                <a:srgbClr val="FFFF66"/>
              </a:solidFill>
              <a:latin typeface="Comic Sans MS" charset="0"/>
              <a:ea typeface="+mn-ea"/>
              <a:cs typeface="+mn-cs"/>
            </a:endParaRPr>
          </a:p>
          <a:p>
            <a:pPr marL="609600" indent="-609600">
              <a:buClr>
                <a:srgbClr val="CCFFCC"/>
              </a:buClr>
              <a:buFontTx/>
              <a:buNone/>
              <a:defRPr/>
            </a:pPr>
            <a:r>
              <a:rPr lang="en-US" sz="2800">
                <a:solidFill>
                  <a:schemeClr val="tx2"/>
                </a:solidFill>
                <a:latin typeface="Comic Sans MS" charset="0"/>
                <a:ea typeface="+mn-ea"/>
                <a:cs typeface="+mn-cs"/>
              </a:rPr>
              <a:t>1886 </a:t>
            </a:r>
            <a:r>
              <a:rPr lang="en-US" sz="2800">
                <a:solidFill>
                  <a:schemeClr val="tx2"/>
                </a:solidFill>
                <a:latin typeface="Comic Sans MS" charset="0"/>
                <a:ea typeface="+mn-ea"/>
                <a:cs typeface="+mn-cs"/>
                <a:sym typeface="Wingdings" charset="2"/>
              </a:rPr>
              <a:t></a:t>
            </a:r>
            <a:r>
              <a:rPr lang="en-US" sz="2800">
                <a:solidFill>
                  <a:srgbClr val="CCFFCC"/>
                </a:solidFill>
                <a:latin typeface="Comic Sans MS" charset="0"/>
                <a:ea typeface="+mn-ea"/>
                <a:cs typeface="+mn-cs"/>
              </a:rPr>
              <a:t> </a:t>
            </a:r>
            <a:r>
              <a:rPr lang="en-US" sz="2800" i="1">
                <a:solidFill>
                  <a:srgbClr val="FFFF66"/>
                </a:solidFill>
                <a:latin typeface="Comic Sans MS" charset="0"/>
                <a:ea typeface="+mn-ea"/>
                <a:cs typeface="+mn-cs"/>
              </a:rPr>
              <a:t>Wabash, St. Louis &amp; Pacific </a:t>
            </a:r>
            <a:br>
              <a:rPr lang="en-US" sz="2800" i="1">
                <a:solidFill>
                  <a:srgbClr val="FFFF66"/>
                </a:solidFill>
                <a:latin typeface="Comic Sans MS" charset="0"/>
                <a:ea typeface="+mn-ea"/>
                <a:cs typeface="+mn-cs"/>
              </a:rPr>
            </a:br>
            <a:r>
              <a:rPr lang="en-US" sz="2800" i="1">
                <a:solidFill>
                  <a:srgbClr val="FFFF66"/>
                </a:solidFill>
                <a:latin typeface="Comic Sans MS" charset="0"/>
                <a:ea typeface="+mn-ea"/>
                <a:cs typeface="+mn-cs"/>
              </a:rPr>
              <a:t>       Railroad Company v. IL</a:t>
            </a:r>
            <a:br>
              <a:rPr lang="en-US" sz="2800" i="1">
                <a:solidFill>
                  <a:srgbClr val="FFFF66"/>
                </a:solidFill>
                <a:latin typeface="Comic Sans MS" charset="0"/>
                <a:ea typeface="+mn-ea"/>
                <a:cs typeface="+mn-cs"/>
              </a:rPr>
            </a:br>
            <a:endParaRPr lang="en-US" sz="2800" i="1">
              <a:solidFill>
                <a:srgbClr val="FFFF66"/>
              </a:solidFill>
              <a:latin typeface="Comic Sans MS" charset="0"/>
              <a:ea typeface="+mn-ea"/>
              <a:cs typeface="+mn-cs"/>
            </a:endParaRPr>
          </a:p>
          <a:p>
            <a:pPr marL="609600" indent="-609600">
              <a:buClr>
                <a:srgbClr val="CCFFCC"/>
              </a:buClr>
              <a:buFontTx/>
              <a:buNone/>
              <a:defRPr/>
            </a:pPr>
            <a:r>
              <a:rPr lang="en-US" sz="2800">
                <a:solidFill>
                  <a:schemeClr val="tx2"/>
                </a:solidFill>
                <a:latin typeface="Comic Sans MS" charset="0"/>
                <a:ea typeface="+mn-ea"/>
                <a:cs typeface="+mn-cs"/>
              </a:rPr>
              <a:t>1890 </a:t>
            </a:r>
            <a:r>
              <a:rPr lang="en-US" sz="2800">
                <a:solidFill>
                  <a:schemeClr val="tx2"/>
                </a:solidFill>
                <a:latin typeface="Comic Sans MS" charset="0"/>
                <a:ea typeface="+mn-ea"/>
                <a:cs typeface="+mn-cs"/>
                <a:sym typeface="Wingdings" charset="2"/>
              </a:rPr>
              <a:t></a:t>
            </a:r>
            <a:r>
              <a:rPr lang="en-US" sz="2800">
                <a:solidFill>
                  <a:srgbClr val="CCFFCC"/>
                </a:solidFill>
                <a:latin typeface="Comic Sans MS" charset="0"/>
                <a:ea typeface="+mn-ea"/>
                <a:cs typeface="+mn-cs"/>
              </a:rPr>
              <a:t> </a:t>
            </a:r>
            <a:r>
              <a:rPr lang="en-US" sz="2800">
                <a:solidFill>
                  <a:srgbClr val="FF6600"/>
                </a:solidFill>
                <a:latin typeface="Comic Sans MS" charset="0"/>
                <a:ea typeface="+mn-ea"/>
                <a:cs typeface="+mn-cs"/>
              </a:rPr>
              <a:t>Sherman Antitrust Act</a:t>
            </a:r>
          </a:p>
          <a:p>
            <a:pPr marL="1212850" lvl="2" indent="-298450">
              <a:buClr>
                <a:srgbClr val="00C9C4"/>
              </a:buClr>
              <a:buSzPct val="120000"/>
              <a:buFont typeface="Wingdings" charset="2"/>
              <a:buChar char="§"/>
              <a:defRPr/>
            </a:pPr>
            <a:r>
              <a:rPr lang="en-US">
                <a:solidFill>
                  <a:schemeClr val="tx2"/>
                </a:solidFill>
                <a:latin typeface="Comic Sans MS" charset="0"/>
              </a:rPr>
              <a:t>in “restraint of trade”</a:t>
            </a:r>
          </a:p>
          <a:p>
            <a:pPr marL="1212850" lvl="2" indent="-298450">
              <a:buClr>
                <a:srgbClr val="00C9C4"/>
              </a:buClr>
              <a:buSzPct val="120000"/>
              <a:buFont typeface="Wingdings" charset="2"/>
              <a:buChar char="§"/>
              <a:defRPr/>
            </a:pPr>
            <a:r>
              <a:rPr lang="en-US">
                <a:solidFill>
                  <a:schemeClr val="tx2"/>
                </a:solidFill>
                <a:latin typeface="Comic Sans MS" charset="0"/>
              </a:rPr>
              <a:t>“rule of reason” loophole</a:t>
            </a:r>
            <a:r>
              <a:rPr lang="en-US">
                <a:solidFill>
                  <a:srgbClr val="CCFFCC"/>
                </a:solidFill>
                <a:latin typeface="Comic Sans MS" charset="0"/>
              </a:rPr>
              <a:t/>
            </a:r>
            <a:br>
              <a:rPr lang="en-US">
                <a:solidFill>
                  <a:srgbClr val="CCFFCC"/>
                </a:solidFill>
                <a:latin typeface="Comic Sans MS" charset="0"/>
              </a:rPr>
            </a:br>
            <a:endParaRPr lang="en-US">
              <a:solidFill>
                <a:srgbClr val="CCFFCC"/>
              </a:solidFill>
              <a:latin typeface="Comic Sans MS" charset="0"/>
            </a:endParaRPr>
          </a:p>
          <a:p>
            <a:pPr marL="609600" indent="-609600">
              <a:buClr>
                <a:srgbClr val="CCFFCC"/>
              </a:buClr>
              <a:buFontTx/>
              <a:buNone/>
              <a:defRPr/>
            </a:pPr>
            <a:r>
              <a:rPr lang="en-US" sz="2800">
                <a:solidFill>
                  <a:schemeClr val="tx2"/>
                </a:solidFill>
                <a:latin typeface="Comic Sans MS" charset="0"/>
                <a:ea typeface="+mn-ea"/>
                <a:cs typeface="+mn-cs"/>
              </a:rPr>
              <a:t>1895 </a:t>
            </a:r>
            <a:r>
              <a:rPr lang="en-US" sz="2800">
                <a:solidFill>
                  <a:schemeClr val="tx2"/>
                </a:solidFill>
                <a:latin typeface="Comic Sans MS" charset="0"/>
                <a:ea typeface="+mn-ea"/>
                <a:cs typeface="+mn-cs"/>
                <a:sym typeface="Wingdings" charset="2"/>
              </a:rPr>
              <a:t></a:t>
            </a:r>
            <a:r>
              <a:rPr lang="en-US" sz="2800">
                <a:solidFill>
                  <a:srgbClr val="CCFFCC"/>
                </a:solidFill>
                <a:latin typeface="Comic Sans MS" charset="0"/>
                <a:ea typeface="+mn-ea"/>
                <a:cs typeface="+mn-cs"/>
              </a:rPr>
              <a:t> </a:t>
            </a:r>
            <a:r>
              <a:rPr lang="en-US" sz="2800" i="1">
                <a:solidFill>
                  <a:srgbClr val="FFFF66"/>
                </a:solidFill>
                <a:latin typeface="Comic Sans MS" charset="0"/>
                <a:ea typeface="+mn-ea"/>
                <a:cs typeface="+mn-cs"/>
              </a:rPr>
              <a:t>US v. E. C. Knight Co.</a:t>
            </a:r>
            <a:r>
              <a:rPr lang="en-US" sz="2800">
                <a:solidFill>
                  <a:srgbClr val="FFFF66"/>
                </a:solidFill>
                <a:latin typeface="Comic Sans MS" charset="0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501650"/>
            <a:ext cx="8229600" cy="793750"/>
          </a:xfrm>
          <a:ln>
            <a:miter lim="800000"/>
            <a:headEnd/>
            <a:tailEnd/>
          </a:ln>
          <a:effectLst>
            <a:outerShdw dist="35921" dir="2700000" algn="ctr" rotWithShape="0">
              <a:srgbClr val="0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600" b="0" smtClean="0">
                <a:solidFill>
                  <a:srgbClr val="FFFF99"/>
                </a:solidFill>
                <a:latin typeface="Spirit Medium" pitchFamily="34" charset="0"/>
                <a:ea typeface="+mj-ea"/>
                <a:cs typeface="+mj-cs"/>
              </a:rPr>
              <a:t>Causes of Rapid Industrialization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447800" y="1752600"/>
            <a:ext cx="6705600" cy="4343400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indent="-533400">
              <a:buClr>
                <a:srgbClr val="CCFFCC"/>
              </a:buClr>
              <a:buFontTx/>
              <a:buAutoNum type="arabicPeriod" startAt="3"/>
              <a:defRPr/>
            </a:pPr>
            <a:r>
              <a:rPr lang="en-US" sz="3400">
                <a:latin typeface="Comic Sans MS" charset="0"/>
                <a:ea typeface="+mn-ea"/>
                <a:cs typeface="+mn-cs"/>
              </a:rPr>
              <a:t>Technological innovations.</a:t>
            </a:r>
          </a:p>
          <a:p>
            <a:pPr marL="1295400" lvl="2" indent="-381000">
              <a:buClr>
                <a:srgbClr val="00C9C4"/>
              </a:buClr>
              <a:buSzPct val="120000"/>
              <a:buFont typeface="Wingdings" charset="2"/>
              <a:buChar char="§"/>
              <a:defRPr/>
            </a:pPr>
            <a:r>
              <a:rPr lang="en-US" sz="3000">
                <a:latin typeface="Comic Sans MS" charset="0"/>
              </a:rPr>
              <a:t>Bessemer and open hearth process</a:t>
            </a:r>
          </a:p>
          <a:p>
            <a:pPr marL="1295400" lvl="2" indent="-381000">
              <a:buClr>
                <a:srgbClr val="00C9C4"/>
              </a:buClr>
              <a:buSzPct val="120000"/>
              <a:buFont typeface="Wingdings" charset="2"/>
              <a:buChar char="§"/>
              <a:defRPr/>
            </a:pPr>
            <a:r>
              <a:rPr lang="en-US" sz="3000">
                <a:latin typeface="Comic Sans MS" charset="0"/>
              </a:rPr>
              <a:t>Refrigerated cars</a:t>
            </a:r>
          </a:p>
          <a:p>
            <a:pPr marL="1295400" lvl="2" indent="-381000">
              <a:buClr>
                <a:srgbClr val="00C9C4"/>
              </a:buClr>
              <a:buSzPct val="120000"/>
              <a:buFont typeface="Wingdings" charset="2"/>
              <a:buChar char="§"/>
              <a:defRPr/>
            </a:pPr>
            <a:r>
              <a:rPr lang="en-US" sz="3000">
                <a:latin typeface="Comic Sans MS" charset="0"/>
              </a:rPr>
              <a:t>Edison </a:t>
            </a:r>
          </a:p>
          <a:p>
            <a:pPr marL="1828800" lvl="3" indent="-341313">
              <a:buClr>
                <a:srgbClr val="FFCC66"/>
              </a:buClr>
              <a:buSzPct val="110000"/>
              <a:buFontTx/>
              <a:buChar char="o"/>
              <a:defRPr/>
            </a:pPr>
            <a:r>
              <a:rPr lang="en-US" sz="2500">
                <a:solidFill>
                  <a:srgbClr val="FF6600"/>
                </a:solidFill>
                <a:latin typeface="Comic Sans MS" charset="0"/>
              </a:rPr>
              <a:t>“Wizard of Menlo Park”</a:t>
            </a:r>
          </a:p>
          <a:p>
            <a:pPr marL="1828800" lvl="3" indent="-341313">
              <a:buClr>
                <a:srgbClr val="FFCC66"/>
              </a:buClr>
              <a:buSzPct val="110000"/>
              <a:buFontTx/>
              <a:buChar char="o"/>
              <a:defRPr/>
            </a:pPr>
            <a:r>
              <a:rPr lang="en-US" sz="2500">
                <a:latin typeface="Comic Sans MS" charset="0"/>
              </a:rPr>
              <a:t>light bulb, phonograph, motion pictures.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65125"/>
            <a:ext cx="8229600" cy="854075"/>
          </a:xfrm>
          <a:ln>
            <a:miter lim="800000"/>
            <a:headEnd/>
            <a:tailEnd/>
          </a:ln>
          <a:effectLst>
            <a:outerShdw dist="35921" dir="2700000" algn="ctr" rotWithShape="0">
              <a:srgbClr val="0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5000" b="0" smtClean="0">
                <a:solidFill>
                  <a:srgbClr val="FFFF99"/>
                </a:solidFill>
                <a:latin typeface="Spirit Medium" pitchFamily="34" charset="0"/>
                <a:ea typeface="+mj-ea"/>
                <a:cs typeface="+mj-cs"/>
              </a:rPr>
              <a:t>Thomas Alva Edison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981200" y="5791200"/>
            <a:ext cx="5181600" cy="533400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533400" indent="-533400" algn="ctr">
              <a:buClr>
                <a:schemeClr val="tx1"/>
              </a:buClr>
              <a:buFontTx/>
              <a:buNone/>
              <a:defRPr/>
            </a:pPr>
            <a:r>
              <a:rPr lang="en-US" sz="2900">
                <a:solidFill>
                  <a:srgbClr val="FF6600"/>
                </a:solidFill>
                <a:latin typeface="Comic Sans MS" charset="0"/>
                <a:ea typeface="+mn-ea"/>
                <a:cs typeface="+mn-cs"/>
              </a:rPr>
              <a:t>“Wizard of Menlo Park” </a:t>
            </a:r>
          </a:p>
        </p:txBody>
      </p:sp>
      <p:pic>
        <p:nvPicPr>
          <p:cNvPr id="21508" name="Picture 4" descr="thomas_edis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8625" y="1189038"/>
            <a:ext cx="3279775" cy="45259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854075"/>
          </a:xfrm>
          <a:ln>
            <a:miter lim="800000"/>
            <a:headEnd/>
            <a:tailEnd/>
          </a:ln>
          <a:effectLst>
            <a:outerShdw dist="35921" dir="2700000" algn="ctr" rotWithShape="0">
              <a:srgbClr val="0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5000" b="0" smtClean="0">
                <a:solidFill>
                  <a:srgbClr val="FFFF99"/>
                </a:solidFill>
                <a:latin typeface="Spirit Medium" pitchFamily="34" charset="0"/>
                <a:ea typeface="+mj-ea"/>
                <a:cs typeface="+mj-cs"/>
              </a:rPr>
              <a:t>The Phonograph (1877)</a:t>
            </a:r>
          </a:p>
        </p:txBody>
      </p:sp>
      <p:graphicFrame>
        <p:nvGraphicFramePr>
          <p:cNvPr id="2355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209800" y="3886200"/>
          <a:ext cx="3124200" cy="250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Clip" r:id="rId3" imgW="3914286" imgH="3142857" progId="MS_ClipArt_Gallery.5">
                  <p:embed/>
                </p:oleObj>
              </mc:Choice>
              <mc:Fallback>
                <p:oleObj name="Clip" r:id="rId3" imgW="3914286" imgH="3142857" progId="MS_ClipArt_Gallery.5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lum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48" t="1088" r="3847" b="11829"/>
                      <a:stretch>
                        <a:fillRect/>
                      </a:stretch>
                    </p:blipFill>
                    <p:spPr bwMode="auto">
                      <a:xfrm>
                        <a:off x="2209800" y="3886200"/>
                        <a:ext cx="3124200" cy="25082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4048125" cy="23145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2647950" cy="4724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77850"/>
            <a:ext cx="8229600" cy="793750"/>
          </a:xfrm>
          <a:ln>
            <a:miter lim="800000"/>
            <a:headEnd/>
            <a:tailEnd/>
          </a:ln>
          <a:effectLst>
            <a:outerShdw dist="35921" dir="2700000" algn="ctr" rotWithShape="0">
              <a:srgbClr val="0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600" b="0" smtClean="0">
                <a:solidFill>
                  <a:srgbClr val="FFFF99"/>
                </a:solidFill>
                <a:latin typeface="Spirit Medium" pitchFamily="34" charset="0"/>
                <a:ea typeface="+mj-ea"/>
                <a:cs typeface="+mj-cs"/>
              </a:rPr>
              <a:t>The Motion Picture Camera</a:t>
            </a:r>
          </a:p>
        </p:txBody>
      </p:sp>
      <p:pic>
        <p:nvPicPr>
          <p:cNvPr id="25603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867400" cy="4524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77850"/>
            <a:ext cx="8229600" cy="793750"/>
          </a:xfrm>
          <a:ln>
            <a:miter lim="800000"/>
            <a:headEnd/>
            <a:tailEnd/>
          </a:ln>
          <a:effectLst>
            <a:outerShdw dist="35921" dir="2700000" algn="ctr" rotWithShape="0">
              <a:srgbClr val="0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600" b="0" smtClean="0">
                <a:solidFill>
                  <a:srgbClr val="FFFF99"/>
                </a:solidFill>
                <a:latin typeface="Spirit Medium" pitchFamily="34" charset="0"/>
                <a:ea typeface="+mj-ea"/>
                <a:cs typeface="+mj-cs"/>
              </a:rPr>
              <a:t>Alexander Graham Bell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2286000" y="5684838"/>
            <a:ext cx="4114800" cy="5159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0488" tIns="44450" rIns="90488" bIns="44450" anchor="ctr" anchorCtr="1">
            <a:spAutoFit/>
          </a:bodyPr>
          <a:lstStyle/>
          <a:p>
            <a:pPr marL="742950" indent="-285750" algn="ctr">
              <a:defRPr/>
            </a:pPr>
            <a:r>
              <a:rPr lang="en-US" sz="2800" b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Telephone (1876)</a:t>
            </a:r>
          </a:p>
        </p:txBody>
      </p:sp>
      <p:pic>
        <p:nvPicPr>
          <p:cNvPr id="26628" name="Picture 7" descr="telefon_bell"/>
          <p:cNvPicPr>
            <a:picLocks noChangeAspect="1" noChangeArrowheads="1"/>
          </p:cNvPicPr>
          <p:nvPr/>
        </p:nvPicPr>
        <p:blipFill>
          <a:blip r:embed="rId2" cstate="email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3352800" cy="31321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8" descr="ALexander Graham Bell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0800" y="1638300"/>
            <a:ext cx="2794000" cy="3771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44500"/>
            <a:ext cx="8153400" cy="850900"/>
          </a:xfrm>
          <a:ln w="12700">
            <a:miter lim="800000"/>
            <a:headEnd/>
            <a:tailEnd/>
          </a:ln>
          <a:effectLst>
            <a:outerShdw dist="35921" dir="2700000" algn="ctr" rotWithShape="0">
              <a:srgbClr val="008080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5000" b="0" smtClean="0">
                <a:solidFill>
                  <a:srgbClr val="FFFF66"/>
                </a:solidFill>
                <a:latin typeface="Spirit Medium" pitchFamily="34" charset="0"/>
                <a:ea typeface="+mj-ea"/>
                <a:cs typeface="+mj-cs"/>
              </a:rPr>
              <a:t>Alternate Current</a:t>
            </a:r>
          </a:p>
        </p:txBody>
      </p:sp>
      <p:pic>
        <p:nvPicPr>
          <p:cNvPr id="27651" name="Picture 4" descr="GeorgeWestinghous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1570038"/>
            <a:ext cx="2506663" cy="3916362"/>
          </a:xfr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2590800" y="5715000"/>
            <a:ext cx="4114800" cy="5159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2800" b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George Westinghouse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1099</TotalTime>
  <Words>485</Words>
  <Application>Microsoft Macintosh PowerPoint</Application>
  <PresentationFormat>On-screen Show (4:3)</PresentationFormat>
  <Paragraphs>108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Black</vt:lpstr>
      <vt:lpstr>Clip</vt:lpstr>
      <vt:lpstr>PowerPoint Presentation</vt:lpstr>
      <vt:lpstr>Essential Question</vt:lpstr>
      <vt:lpstr>Causes of Rapid Industrialization</vt:lpstr>
      <vt:lpstr>Causes of Rapid Industrialization</vt:lpstr>
      <vt:lpstr>Thomas Alva Edison</vt:lpstr>
      <vt:lpstr>The Phonograph (1877)</vt:lpstr>
      <vt:lpstr>The Motion Picture Camera</vt:lpstr>
      <vt:lpstr>Alexander Graham Bell</vt:lpstr>
      <vt:lpstr>Alternate Current</vt:lpstr>
      <vt:lpstr>Alternate Current</vt:lpstr>
      <vt:lpstr>The Airplane</vt:lpstr>
      <vt:lpstr>Model T Automobile</vt:lpstr>
      <vt:lpstr>“Model T” Prices &amp; Sales</vt:lpstr>
      <vt:lpstr>U. S. Patents Granted</vt:lpstr>
      <vt:lpstr>Causes of Rapid  Industrialization</vt:lpstr>
      <vt:lpstr>New Business Culture</vt:lpstr>
      <vt:lpstr>2.  Social Darwinism</vt:lpstr>
      <vt:lpstr>New Business Culture: “The American Dream?”</vt:lpstr>
      <vt:lpstr>New Type of Business Entities</vt:lpstr>
      <vt:lpstr>Standard Oil Co.</vt:lpstr>
      <vt:lpstr>New Type of Business Entities</vt:lpstr>
      <vt:lpstr>Iron &amp; Steel Production</vt:lpstr>
      <vt:lpstr>New Type of Business Entities</vt:lpstr>
      <vt:lpstr>U. S. Corporate Mergers</vt:lpstr>
      <vt:lpstr>New Financial Businessman</vt:lpstr>
      <vt:lpstr>The Reorganization of Work</vt:lpstr>
      <vt:lpstr>% of Billionaires in 1900</vt:lpstr>
      <vt:lpstr>% of Billionaires in 1918</vt:lpstr>
      <vt:lpstr>The Protectors of Our Industries</vt:lpstr>
      <vt:lpstr>The ‘Bosses’ of the Senate</vt:lpstr>
      <vt:lpstr>The ‘Robber Barons’ of the Past</vt:lpstr>
      <vt:lpstr>Cornelius [“Commodore”] Vanderbilt</vt:lpstr>
      <vt:lpstr>William Vanderbilt</vt:lpstr>
      <vt:lpstr>The Gospel of Wealth: Religion in the Era of Industrialization</vt:lpstr>
      <vt:lpstr>“On Wealth”</vt:lpstr>
      <vt:lpstr>Regulating the Trusts</vt:lpstr>
    </vt:vector>
  </TitlesOfParts>
  <Company>Horace Greeley HS     CHappaqua, 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Incorporation of America</dc:title>
  <dc:creator>Susan M. Pojer</dc:creator>
  <cp:lastModifiedBy>Ryder Herrmann</cp:lastModifiedBy>
  <cp:revision>132</cp:revision>
  <dcterms:created xsi:type="dcterms:W3CDTF">2003-01-12T02:03:40Z</dcterms:created>
  <dcterms:modified xsi:type="dcterms:W3CDTF">2012-10-02T00:21:00Z</dcterms:modified>
</cp:coreProperties>
</file>