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9B174C-731A-0349-805D-080F382997A1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7CC4F6-41A7-4946-9AC3-0DA41C827D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Organized Labor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Aim – What was it like to be an American worker in the industrial age?		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3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47867"/>
            <a:ext cx="7863478" cy="4267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Some formed </a:t>
            </a:r>
            <a:r>
              <a:rPr lang="en-US" sz="2600" b="1" u="sng" dirty="0"/>
              <a:t>unions</a:t>
            </a:r>
            <a:r>
              <a:rPr lang="en-US" sz="2600" dirty="0"/>
              <a:t> to get better </a:t>
            </a:r>
            <a:r>
              <a:rPr lang="en-US" sz="2600" dirty="0" smtClean="0"/>
              <a:t>conditions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600" dirty="0" smtClean="0"/>
              <a:t>Most </a:t>
            </a:r>
            <a:r>
              <a:rPr lang="en-US" sz="2600" dirty="0"/>
              <a:t>workers were unskilled and could be replaced easily, so workers needed to protect themselves.  </a:t>
            </a:r>
            <a:endParaRPr lang="en-US" sz="26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600" dirty="0"/>
              <a:t>O</a:t>
            </a:r>
            <a:r>
              <a:rPr lang="en-US" sz="2600" dirty="0" smtClean="0"/>
              <a:t>wners </a:t>
            </a:r>
            <a:r>
              <a:rPr lang="en-US" sz="2600" dirty="0"/>
              <a:t>like Carnegie used </a:t>
            </a:r>
            <a:r>
              <a:rPr lang="en-US" sz="2600" dirty="0" smtClean="0"/>
              <a:t>cheaper immigrants </a:t>
            </a:r>
            <a:r>
              <a:rPr lang="en-US" sz="2600" dirty="0"/>
              <a:t>or shut down rather than negotiate with unions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600" dirty="0"/>
              <a:t>Ford Paid workers more if they would NOT unionize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u="sng" dirty="0"/>
              <a:t>Rise of Labor </a:t>
            </a:r>
            <a:r>
              <a:rPr lang="en-US" b="1" u="sng" dirty="0" smtClean="0"/>
              <a:t>Unions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9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u="sng" dirty="0"/>
              <a:t>Knights of </a:t>
            </a:r>
            <a:r>
              <a:rPr lang="en-US" sz="2600" b="1" u="sng"/>
              <a:t>Labor</a:t>
            </a:r>
            <a:r>
              <a:rPr lang="en-US" sz="2600"/>
              <a:t> </a:t>
            </a:r>
            <a:r>
              <a:rPr lang="en-US" sz="2600" smtClean="0"/>
              <a:t>- </a:t>
            </a: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national labor union</a:t>
            </a:r>
            <a:r>
              <a:rPr lang="en-US" sz="2600" dirty="0" smtClean="0"/>
              <a:t>.</a:t>
            </a:r>
          </a:p>
          <a:p>
            <a:pPr marL="0" indent="0" algn="ctr">
              <a:buNone/>
            </a:pPr>
            <a:r>
              <a:rPr lang="en-US" sz="2600" b="1" i="1" dirty="0" smtClean="0"/>
              <a:t>Founded by Terrance Powderly (1869)</a:t>
            </a:r>
            <a:endParaRPr lang="en-US" sz="3000" b="1" i="1" dirty="0"/>
          </a:p>
          <a:p>
            <a:pPr lvl="2"/>
            <a:r>
              <a:rPr lang="en-US" dirty="0"/>
              <a:t>joined skilled and unskilled workers.</a:t>
            </a:r>
            <a:endParaRPr lang="en-US" sz="2400" b="1" dirty="0"/>
          </a:p>
          <a:p>
            <a:pPr lvl="2"/>
            <a:r>
              <a:rPr lang="en-US" dirty="0"/>
              <a:t>admitted women after 1881 &amp; equal pay for them.</a:t>
            </a:r>
            <a:endParaRPr lang="en-US" sz="2400" b="1" dirty="0"/>
          </a:p>
          <a:p>
            <a:pPr lvl="2"/>
            <a:r>
              <a:rPr lang="en-US" dirty="0"/>
              <a:t>demanded 8 hr. day, higher wages, &amp; safer conditions.</a:t>
            </a:r>
            <a:endParaRPr lang="en-US" sz="2400" b="1" dirty="0"/>
          </a:p>
          <a:p>
            <a:pPr lvl="2"/>
            <a:r>
              <a:rPr lang="en-US" dirty="0"/>
              <a:t>opposed child labor.</a:t>
            </a:r>
            <a:endParaRPr lang="en-US" sz="2400" b="1" dirty="0"/>
          </a:p>
          <a:p>
            <a:pPr lvl="2"/>
            <a:r>
              <a:rPr lang="en-US" dirty="0"/>
              <a:t>supported restrictions on immigration.</a:t>
            </a:r>
            <a:endParaRPr lang="en-US" sz="2400" b="1" dirty="0"/>
          </a:p>
          <a:p>
            <a:pPr lvl="2"/>
            <a:r>
              <a:rPr lang="en-US" dirty="0"/>
              <a:t>grew rapidly in the 1880’s, but skilled worker resentment, </a:t>
            </a:r>
            <a:r>
              <a:rPr lang="en-US" dirty="0" smtClean="0"/>
              <a:t>being too </a:t>
            </a:r>
            <a:r>
              <a:rPr lang="en-US" dirty="0"/>
              <a:t>loosely organized, and </a:t>
            </a:r>
            <a:r>
              <a:rPr lang="en-US" dirty="0" smtClean="0"/>
              <a:t>losing </a:t>
            </a:r>
            <a:r>
              <a:rPr lang="en-US" dirty="0"/>
              <a:t>strikes caused them to fall apart.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Attempt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9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64204"/>
            <a:ext cx="7756263" cy="1260202"/>
          </a:xfrm>
        </p:spPr>
        <p:txBody>
          <a:bodyPr/>
          <a:lstStyle/>
          <a:p>
            <a:r>
              <a:rPr lang="en-US" dirty="0" smtClean="0"/>
              <a:t>Goals of All 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End These Things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Child Labor </a:t>
            </a:r>
            <a:r>
              <a:rPr lang="en-US" sz="1400" i="1" dirty="0" smtClean="0"/>
              <a:t>(kids work for less)</a:t>
            </a:r>
          </a:p>
          <a:p>
            <a:r>
              <a:rPr lang="en-US" dirty="0" smtClean="0"/>
              <a:t>Unsafe Workplaces</a:t>
            </a:r>
          </a:p>
          <a:p>
            <a:r>
              <a:rPr lang="en-US" dirty="0" smtClean="0"/>
              <a:t>Abusive treatment by bosses</a:t>
            </a:r>
          </a:p>
          <a:p>
            <a:r>
              <a:rPr lang="en-US" dirty="0" smtClean="0"/>
              <a:t>No days off</a:t>
            </a:r>
          </a:p>
          <a:p>
            <a:r>
              <a:rPr lang="en-US" dirty="0" smtClean="0"/>
              <a:t>Unrestricted immigration </a:t>
            </a:r>
          </a:p>
          <a:p>
            <a:pPr marL="0" indent="0">
              <a:buNone/>
            </a:pPr>
            <a:r>
              <a:rPr lang="en-US" sz="1400" i="1" dirty="0"/>
              <a:t>	</a:t>
            </a:r>
            <a:r>
              <a:rPr lang="en-US" sz="1400" i="1" dirty="0" smtClean="0"/>
              <a:t>(</a:t>
            </a:r>
            <a:r>
              <a:rPr lang="en-US" sz="1400" i="1" dirty="0"/>
              <a:t>immigrants work for less)</a:t>
            </a:r>
            <a:endParaRPr lang="en-US" sz="1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Create these Things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Shorter work day </a:t>
            </a:r>
            <a:r>
              <a:rPr lang="en-US" sz="1400" i="1" dirty="0" smtClean="0"/>
              <a:t>(8 Hours)</a:t>
            </a:r>
          </a:p>
          <a:p>
            <a:r>
              <a:rPr lang="en-US" dirty="0" smtClean="0"/>
              <a:t>Higher wages</a:t>
            </a:r>
          </a:p>
          <a:p>
            <a:r>
              <a:rPr lang="en-US" dirty="0" smtClean="0"/>
              <a:t>Worker benefits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Paid Vacation days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Compensation for workplace injuries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Retirement pensions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336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(</a:t>
            </a:r>
            <a:r>
              <a:rPr lang="en-US" sz="2600" b="1" dirty="0"/>
              <a:t>A.F.L.)</a:t>
            </a:r>
            <a:r>
              <a:rPr lang="en-US" sz="2600" dirty="0"/>
              <a:t> – </a:t>
            </a:r>
            <a:r>
              <a:rPr lang="en-US" sz="2600" dirty="0" smtClean="0"/>
              <a:t>The first </a:t>
            </a:r>
            <a:r>
              <a:rPr lang="en-US" sz="2600" dirty="0"/>
              <a:t>successful labor </a:t>
            </a:r>
            <a:r>
              <a:rPr lang="en-US" sz="2600" dirty="0" smtClean="0"/>
              <a:t>union</a:t>
            </a:r>
          </a:p>
          <a:p>
            <a:r>
              <a:rPr lang="en-US" sz="2600" dirty="0"/>
              <a:t>F</a:t>
            </a:r>
            <a:r>
              <a:rPr lang="en-US" sz="2600" dirty="0" smtClean="0"/>
              <a:t>ormed </a:t>
            </a:r>
            <a:r>
              <a:rPr lang="en-US" sz="2600" dirty="0"/>
              <a:t>in 1881 by </a:t>
            </a:r>
            <a:r>
              <a:rPr lang="en-US" sz="2600" b="1" dirty="0"/>
              <a:t>Samuel Gompers</a:t>
            </a:r>
            <a:r>
              <a:rPr lang="en-US" sz="2600" dirty="0"/>
              <a:t>.</a:t>
            </a:r>
            <a:endParaRPr lang="en-US" sz="3000" b="1" i="1" dirty="0"/>
          </a:p>
          <a:p>
            <a:r>
              <a:rPr lang="en-US" dirty="0" smtClean="0"/>
              <a:t>Keys to success:</a:t>
            </a:r>
          </a:p>
          <a:p>
            <a:pPr lvl="2"/>
            <a:r>
              <a:rPr lang="en-US" dirty="0" smtClean="0"/>
              <a:t>separate </a:t>
            </a:r>
            <a:r>
              <a:rPr lang="en-US" dirty="0"/>
              <a:t>unions of skilled workers joined together into a federation made it successful</a:t>
            </a:r>
            <a:r>
              <a:rPr lang="en-US" dirty="0" smtClean="0"/>
              <a:t>. (no unskilled workers)</a:t>
            </a:r>
            <a:endParaRPr lang="en-US" sz="2400" b="1" dirty="0"/>
          </a:p>
          <a:p>
            <a:pPr lvl="2"/>
            <a:r>
              <a:rPr lang="en-US" dirty="0"/>
              <a:t>sought job security by seeking closed shops</a:t>
            </a:r>
            <a:r>
              <a:rPr lang="en-US" dirty="0" smtClean="0"/>
              <a:t>.</a:t>
            </a:r>
          </a:p>
          <a:p>
            <a:pPr lvl="2"/>
            <a:r>
              <a:rPr lang="en-US" sz="2400" b="1" dirty="0" smtClean="0"/>
              <a:t>Closed Shops – </a:t>
            </a:r>
            <a:r>
              <a:rPr lang="en-US" dirty="0" smtClean="0"/>
              <a:t>workplaces where all workers had to be in the union for unity purposes</a:t>
            </a:r>
          </a:p>
          <a:p>
            <a:pPr lvl="2"/>
            <a:r>
              <a:rPr lang="en-US" dirty="0"/>
              <a:t>Use of the worker </a:t>
            </a:r>
            <a:r>
              <a:rPr lang="en-US" sz="2400" b="1" dirty="0"/>
              <a:t>strike</a:t>
            </a:r>
            <a:r>
              <a:rPr lang="en-US" dirty="0"/>
              <a:t> for leverage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Federation of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6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600" dirty="0" smtClean="0"/>
              <a:t>Working environments during the Gilded Age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Dangerous</a:t>
            </a:r>
            <a:r>
              <a:rPr lang="en-US" sz="2600" dirty="0"/>
              <a:t>:</a:t>
            </a:r>
            <a:r>
              <a:rPr lang="en-US" sz="2600" dirty="0" smtClean="0"/>
              <a:t> </a:t>
            </a:r>
            <a:r>
              <a:rPr lang="en-US" sz="2600" i="1" dirty="0"/>
              <a:t>thousands injured or killed each year.</a:t>
            </a:r>
            <a:endParaRPr lang="en-US" sz="3000" b="1" i="1" dirty="0"/>
          </a:p>
          <a:p>
            <a:pPr marL="411480" lvl="1" indent="0">
              <a:buNone/>
            </a:pPr>
            <a:endParaRPr lang="en-US" sz="1000" dirty="0" smtClean="0"/>
          </a:p>
          <a:p>
            <a:pPr marL="777240" lvl="2" indent="0">
              <a:buNone/>
            </a:pPr>
            <a:r>
              <a:rPr lang="en-US" sz="2800" dirty="0" smtClean="0"/>
              <a:t>Long </a:t>
            </a:r>
            <a:r>
              <a:rPr lang="en-US" sz="2800" dirty="0"/>
              <a:t>H</a:t>
            </a:r>
            <a:r>
              <a:rPr lang="en-US" sz="2800" dirty="0" smtClean="0"/>
              <a:t>ours </a:t>
            </a:r>
            <a:r>
              <a:rPr lang="en-US" sz="2800" dirty="0"/>
              <a:t>&amp; Low Pay </a:t>
            </a:r>
            <a:r>
              <a:rPr lang="en-US" sz="2800" dirty="0" smtClean="0"/>
              <a:t>–</a:t>
            </a:r>
          </a:p>
          <a:p>
            <a:pPr marL="777240" lvl="2" indent="0">
              <a:buNone/>
            </a:pPr>
            <a:endParaRPr lang="en-US" sz="1000" b="1" dirty="0"/>
          </a:p>
          <a:p>
            <a:pPr lvl="3"/>
            <a:r>
              <a:rPr lang="en-US" sz="2800" dirty="0" smtClean="0"/>
              <a:t>6-7 days/</a:t>
            </a:r>
            <a:r>
              <a:rPr lang="en-US" sz="2800" dirty="0"/>
              <a:t>week</a:t>
            </a:r>
            <a:endParaRPr lang="en-US" sz="3200" b="1" dirty="0"/>
          </a:p>
          <a:p>
            <a:pPr lvl="3"/>
            <a:r>
              <a:rPr lang="en-US" sz="2800" dirty="0"/>
              <a:t>10-14 hrs. /day</a:t>
            </a:r>
            <a:endParaRPr lang="en-US" sz="3200" b="1" dirty="0"/>
          </a:p>
          <a:p>
            <a:pPr lvl="3"/>
            <a:r>
              <a:rPr lang="en-US" sz="2800" dirty="0"/>
              <a:t>$3-$12/week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Unfavorable Conditions</a:t>
            </a:r>
            <a:r>
              <a:rPr lang="en-US" sz="4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6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Unskilled </a:t>
            </a:r>
            <a:r>
              <a:rPr lang="en-US" dirty="0"/>
              <a:t>Workers with so formal training</a:t>
            </a:r>
          </a:p>
          <a:p>
            <a:r>
              <a:rPr lang="en-US" dirty="0"/>
              <a:t>Women &amp; Children</a:t>
            </a:r>
          </a:p>
          <a:p>
            <a:r>
              <a:rPr lang="en-US" dirty="0" smtClean="0"/>
              <a:t>Immigrants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453928"/>
            <a:ext cx="7756263" cy="1054250"/>
          </a:xfrm>
        </p:spPr>
        <p:txBody>
          <a:bodyPr/>
          <a:lstStyle/>
          <a:p>
            <a:r>
              <a:rPr lang="en-US" dirty="0" smtClean="0"/>
              <a:t>Paid the Least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566" y="3296508"/>
            <a:ext cx="4527884" cy="317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7" y="3906406"/>
            <a:ext cx="3445160" cy="25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88640"/>
          </a:xfrm>
        </p:spPr>
        <p:txBody>
          <a:bodyPr/>
          <a:lstStyle/>
          <a:p>
            <a:pPr marL="365760" lvl="2"/>
            <a:r>
              <a:rPr lang="en-US" dirty="0"/>
              <a:t>Impersonal, Boring, &amp; Repetitive </a:t>
            </a:r>
            <a:r>
              <a:rPr lang="en-US" dirty="0" smtClean="0"/>
              <a:t>– no laws requiring safety or fair worker treatment</a:t>
            </a:r>
          </a:p>
          <a:p>
            <a:pPr marL="0" lvl="2" indent="0">
              <a:buNone/>
            </a:pPr>
            <a:endParaRPr lang="en-US" sz="1000" dirty="0" smtClean="0"/>
          </a:p>
          <a:p>
            <a:pPr marL="365760" lvl="2"/>
            <a:r>
              <a:rPr lang="en-US" dirty="0"/>
              <a:t>M</a:t>
            </a:r>
            <a:r>
              <a:rPr lang="en-US" dirty="0" smtClean="0"/>
              <a:t>onotonous </a:t>
            </a:r>
            <a:r>
              <a:rPr lang="en-US" dirty="0"/>
              <a:t>work on a take it – or leave it basis</a:t>
            </a:r>
            <a:r>
              <a:rPr lang="en-US" dirty="0" smtClean="0"/>
              <a:t>.</a:t>
            </a:r>
          </a:p>
          <a:p>
            <a:pPr marL="1051560" lvl="4"/>
            <a:r>
              <a:rPr lang="en-US" sz="2000" dirty="0"/>
              <a:t>No job </a:t>
            </a:r>
            <a:r>
              <a:rPr lang="en-US" sz="2000" dirty="0" smtClean="0"/>
              <a:t>security</a:t>
            </a:r>
            <a:endParaRPr lang="en-US" sz="2000" dirty="0"/>
          </a:p>
          <a:p>
            <a:pPr marL="1051560" lvl="4"/>
            <a:r>
              <a:rPr lang="en-US" sz="2000" dirty="0" smtClean="0"/>
              <a:t>No benefits</a:t>
            </a:r>
          </a:p>
          <a:p>
            <a:pPr marL="1051560" lvl="4"/>
            <a:r>
              <a:rPr lang="en-US" sz="2000" dirty="0" smtClean="0"/>
              <a:t>No insurance</a:t>
            </a:r>
          </a:p>
          <a:p>
            <a:pPr marL="1051560" lvl="4"/>
            <a:r>
              <a:rPr lang="en-US" sz="2000" dirty="0" smtClean="0"/>
              <a:t>No retirement plans</a:t>
            </a:r>
            <a:endParaRPr lang="en-US" sz="2000" dirty="0"/>
          </a:p>
          <a:p>
            <a:pPr marL="1051560" lvl="4"/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sick-days</a:t>
            </a:r>
            <a:r>
              <a:rPr lang="en-US" sz="2000" dirty="0" smtClean="0"/>
              <a:t>.</a:t>
            </a:r>
          </a:p>
          <a:p>
            <a:pPr marL="731520" lvl="4" indent="0">
              <a:buNone/>
            </a:pPr>
            <a:endParaRPr lang="en-US" sz="1000" b="1" dirty="0"/>
          </a:p>
          <a:p>
            <a:r>
              <a:rPr lang="en-US" sz="2000" dirty="0"/>
              <a:t>Less </a:t>
            </a:r>
            <a:r>
              <a:rPr lang="en-US" sz="2000" dirty="0" smtClean="0"/>
              <a:t>skilled work was available – machines replaced craftsmen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were the problems?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780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Labor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8168" b="-18168"/>
          <a:stretch>
            <a:fillRect/>
          </a:stretch>
        </p:blipFill>
        <p:spPr>
          <a:xfrm>
            <a:off x="139699" y="1726342"/>
            <a:ext cx="4643839" cy="441842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39674" y="2240279"/>
            <a:ext cx="4033911" cy="4334061"/>
          </a:xfrm>
        </p:spPr>
        <p:txBody>
          <a:bodyPr>
            <a:normAutofit/>
          </a:bodyPr>
          <a:lstStyle/>
          <a:p>
            <a:pPr marL="342900" lvl="1" indent="-342900">
              <a:buFont typeface="Wingdings" charset="2"/>
              <a:buChar char="Ø"/>
            </a:pPr>
            <a:r>
              <a:rPr lang="en-US" sz="2400" dirty="0" smtClean="0"/>
              <a:t>1</a:t>
            </a:r>
            <a:r>
              <a:rPr lang="en-US" sz="2400" dirty="0"/>
              <a:t>/5</a:t>
            </a:r>
            <a:r>
              <a:rPr lang="en-US" sz="2400" baseline="30000" dirty="0"/>
              <a:t>th</a:t>
            </a:r>
            <a:r>
              <a:rPr lang="en-US" sz="2400" dirty="0"/>
              <a:t> of American children under the age of 15 were working in 1910</a:t>
            </a:r>
            <a:r>
              <a:rPr lang="en-US" sz="2400" dirty="0" smtClean="0"/>
              <a:t>. </a:t>
            </a:r>
            <a:r>
              <a:rPr lang="en-US" sz="2400" i="1" dirty="0" smtClean="0"/>
              <a:t>(20%)</a:t>
            </a:r>
          </a:p>
          <a:p>
            <a:pPr marL="342900" lvl="1" indent="-342900">
              <a:buFont typeface="Wingdings" charset="2"/>
              <a:buChar char="Ø"/>
            </a:pPr>
            <a:endParaRPr lang="en-US" sz="2400" dirty="0"/>
          </a:p>
          <a:p>
            <a:pPr marL="342900" lvl="1" indent="-342900">
              <a:buFont typeface="Wingdings" charset="2"/>
              <a:buChar char="Ø"/>
            </a:pPr>
            <a:r>
              <a:rPr lang="en-US" sz="2400" dirty="0" smtClean="0"/>
              <a:t>Textile </a:t>
            </a:r>
            <a:r>
              <a:rPr lang="en-US" sz="2400" dirty="0"/>
              <a:t>mills and mines usually hired them.  </a:t>
            </a:r>
            <a:endParaRPr lang="en-US" sz="2400" dirty="0" smtClean="0"/>
          </a:p>
          <a:p>
            <a:pPr marL="342900" lvl="1" indent="-342900">
              <a:buFont typeface="Wingdings" charset="2"/>
              <a:buChar char="Ø"/>
            </a:pPr>
            <a:endParaRPr lang="en-US" sz="2400" dirty="0"/>
          </a:p>
          <a:p>
            <a:pPr marL="342900" lvl="1" indent="-342900">
              <a:buFont typeface="Wingdings" charset="2"/>
              <a:buChar char="Ø"/>
            </a:pPr>
            <a:r>
              <a:rPr lang="en-US" sz="2400" dirty="0" smtClean="0"/>
              <a:t>They </a:t>
            </a:r>
            <a:r>
              <a:rPr lang="en-US" sz="2400" dirty="0"/>
              <a:t>missed their childhood &amp; schooling.</a:t>
            </a:r>
            <a:endParaRPr lang="en-US" sz="2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9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Boys working in a textile mill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37" b="6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(unsafe conditions)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Sorting for Quality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437" b="-34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(Look at guy on the right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0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Miner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8078" r="-48078"/>
          <a:stretch>
            <a:fillRect/>
          </a:stretch>
        </p:blipFill>
        <p:spPr>
          <a:xfrm rot="240000">
            <a:off x="1716664" y="292906"/>
            <a:ext cx="5851175" cy="40931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(look at all his safety equipment)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7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8807">
            <a:off x="388489" y="442491"/>
            <a:ext cx="3598733" cy="2579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5162">
            <a:off x="4114122" y="665143"/>
            <a:ext cx="4396394" cy="3543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5098">
            <a:off x="336228" y="3259170"/>
            <a:ext cx="3806384" cy="2961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864" y="3771754"/>
            <a:ext cx="4049435" cy="27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4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50</TotalTime>
  <Words>465</Words>
  <Application>Microsoft Macintosh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The Rise of Organized Labor</vt:lpstr>
      <vt:lpstr>Unfavorable Conditions </vt:lpstr>
      <vt:lpstr>Paid the Least</vt:lpstr>
      <vt:lpstr>What were the problems?</vt:lpstr>
      <vt:lpstr>Child Labor</vt:lpstr>
      <vt:lpstr>Boys working in a textile mill</vt:lpstr>
      <vt:lpstr>Cotton Sorting for Quality</vt:lpstr>
      <vt:lpstr>Coal Miner</vt:lpstr>
      <vt:lpstr>PowerPoint Presentation</vt:lpstr>
      <vt:lpstr>Rise of Labor Unions</vt:lpstr>
      <vt:lpstr>The First Attempt</vt:lpstr>
      <vt:lpstr>Goals of All Labor Unions</vt:lpstr>
      <vt:lpstr>American Federation of Labor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Organized Labor</dc:title>
  <dc:creator>Ryder Herrmann</dc:creator>
  <cp:lastModifiedBy>Ryder Herrmann</cp:lastModifiedBy>
  <cp:revision>11</cp:revision>
  <dcterms:created xsi:type="dcterms:W3CDTF">2013-10-21T09:54:30Z</dcterms:created>
  <dcterms:modified xsi:type="dcterms:W3CDTF">2013-10-21T10:45:27Z</dcterms:modified>
</cp:coreProperties>
</file>