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4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9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8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30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7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3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4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9378-2CA0-4298-8FB4-7EBA855888E3}" type="datetimeFigureOut">
              <a:rPr lang="en-US" smtClean="0"/>
              <a:t>11/13/13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F6B9-4BFA-4AC1-9462-E04503EBF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Bernard MT Condensed" pitchFamily="18" charset="0"/>
              </a:rPr>
              <a:t>Aim -What opportunities and difficulties did immigrants face in the U.S. ?</a:t>
            </a:r>
            <a:endParaRPr lang="en-US" sz="3600" dirty="0">
              <a:latin typeface="Bernard MT Condense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latin typeface="Book Antiqua" pitchFamily="18" charset="0"/>
              </a:rPr>
              <a:t>Do Now: </a:t>
            </a:r>
          </a:p>
          <a:p>
            <a:r>
              <a:rPr lang="en-US" dirty="0" smtClean="0">
                <a:latin typeface="Book Antiqua" pitchFamily="18" charset="0"/>
              </a:rPr>
              <a:t>Read </a:t>
            </a:r>
            <a:r>
              <a:rPr lang="en-US" b="1" i="1" dirty="0" smtClean="0">
                <a:latin typeface="Book Antiqua" pitchFamily="18" charset="0"/>
              </a:rPr>
              <a:t>“New Colossus” </a:t>
            </a:r>
          </a:p>
          <a:p>
            <a:r>
              <a:rPr lang="en-US" dirty="0" smtClean="0">
                <a:latin typeface="Book Antiqua" pitchFamily="18" charset="0"/>
              </a:rPr>
              <a:t>by Emma Lazarus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7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Dumb-bell Tenements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19552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50006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04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7625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" y="9236"/>
            <a:ext cx="549876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10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Book Antiqua" pitchFamily="18" charset="0"/>
              </a:rPr>
              <a:t>II. Immigrants face opposition</a:t>
            </a:r>
          </a:p>
          <a:p>
            <a:pPr marL="0" indent="0">
              <a:buNone/>
            </a:pPr>
            <a:r>
              <a:rPr lang="en-US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A. Many Americans had negative view of foreigners</a:t>
            </a:r>
          </a:p>
          <a:p>
            <a:pPr marL="0" indent="0">
              <a:buNone/>
            </a:pP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B. Nativists lead opposition to immigration</a:t>
            </a:r>
          </a:p>
          <a:p>
            <a:pPr marL="0" indent="0">
              <a:buNone/>
            </a:pPr>
            <a:r>
              <a:rPr lang="en-US" sz="2400" dirty="0">
                <a:latin typeface="Book Antiqua" pitchFamily="18" charset="0"/>
              </a:rPr>
              <a:t>	</a:t>
            </a:r>
          </a:p>
          <a:p>
            <a:pPr marL="0" indent="0">
              <a:buNone/>
            </a:pPr>
            <a:r>
              <a:rPr lang="en-US" sz="2400" dirty="0" smtClean="0">
                <a:latin typeface="Book Antiqua" pitchFamily="18" charset="0"/>
              </a:rPr>
              <a:t>*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itchFamily="18" charset="0"/>
              </a:rPr>
              <a:t>Nativists</a:t>
            </a:r>
            <a:r>
              <a:rPr lang="en-US" sz="2400" dirty="0" smtClean="0">
                <a:latin typeface="Book Antiqua" pitchFamily="18" charset="0"/>
              </a:rPr>
              <a:t> – </a:t>
            </a:r>
          </a:p>
          <a:p>
            <a:pPr marL="800100" lvl="2" indent="0">
              <a:buNone/>
            </a:pPr>
            <a:r>
              <a:rPr lang="en-US" sz="2000" dirty="0" smtClean="0">
                <a:latin typeface="Book Antiqua" pitchFamily="18" charset="0"/>
              </a:rPr>
              <a:t>A political group of Americans who believe immigration should be restricted.</a:t>
            </a:r>
          </a:p>
          <a:p>
            <a:pPr marL="800100" lvl="2" indent="0">
              <a:buNone/>
            </a:pPr>
            <a:endParaRPr lang="en-US" sz="2000" dirty="0">
              <a:latin typeface="Book Antiqua" pitchFamily="18" charset="0"/>
            </a:endParaRPr>
          </a:p>
          <a:p>
            <a:pPr marL="800100" lvl="2" indent="0">
              <a:buNone/>
            </a:pPr>
            <a:r>
              <a:rPr lang="en-US" sz="2000" dirty="0" smtClean="0">
                <a:latin typeface="Book Antiqua" pitchFamily="18" charset="0"/>
              </a:rPr>
              <a:t>Pressured politicians to pass laws limiting types and amounts of immigrants</a:t>
            </a:r>
            <a:endParaRPr lang="en-US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50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III. Rise </a:t>
            </a:r>
            <a:r>
              <a:rPr lang="en-US" dirty="0">
                <a:latin typeface="Book Antiqua"/>
                <a:cs typeface="Book Antiqua"/>
              </a:rPr>
              <a:t>of Nativist Sentiment </a:t>
            </a:r>
            <a:r>
              <a:rPr lang="en-US" sz="2800" i="1" dirty="0">
                <a:latin typeface="Book Antiqua"/>
                <a:cs typeface="Book Antiqua"/>
              </a:rPr>
              <a:t>(</a:t>
            </a:r>
            <a:r>
              <a:rPr lang="en-US" sz="2800" i="1" dirty="0" smtClean="0">
                <a:latin typeface="Book Antiqua"/>
                <a:cs typeface="Book Antiqua"/>
              </a:rPr>
              <a:t>feelings)</a:t>
            </a:r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000" dirty="0">
                <a:latin typeface="Book Antiqua"/>
                <a:cs typeface="Book Antiqua"/>
              </a:rPr>
              <a:t>Native Born White Protestants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dirty="0">
                <a:latin typeface="Book Antiqua"/>
                <a:cs typeface="Book Antiqua"/>
              </a:rPr>
              <a:t>Many felt that immigrants could not fit in </a:t>
            </a:r>
            <a:r>
              <a:rPr lang="en-US" sz="1600" i="1" dirty="0">
                <a:effectLst>
                  <a:outerShdw blurRad="38100" dist="38100" dir="2700000" algn="tl">
                    <a:srgbClr val="444D26"/>
                  </a:outerShdw>
                </a:effectLst>
                <a:latin typeface="Book Antiqua"/>
                <a:cs typeface="Book Antiqua"/>
              </a:rPr>
              <a:t>(acculturate, assimilate, etc.)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dirty="0">
                <a:latin typeface="Book Antiqua"/>
                <a:cs typeface="Book Antiqua"/>
              </a:rPr>
              <a:t>Nativists resented immigrants taking low paying jobs away from them.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dirty="0">
                <a:latin typeface="Book Antiqua"/>
                <a:cs typeface="Book Antiqua"/>
              </a:rPr>
              <a:t>Nativists discriminated against Jews, Catholics, Irish, Italians, Mexicans, Chinese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dirty="0">
                <a:latin typeface="Book Antiqua"/>
                <a:cs typeface="Book Antiqua"/>
              </a:rPr>
              <a:t>Pressure built until Nativists could influence politicians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068" b="-4306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2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ook Antiqua"/>
                <a:cs typeface="Book Antiqua"/>
              </a:rPr>
              <a:t>IV. First </a:t>
            </a:r>
            <a:r>
              <a:rPr lang="en-US" dirty="0">
                <a:latin typeface="Book Antiqua"/>
                <a:cs typeface="Book Antiqua"/>
              </a:rPr>
              <a:t>Law passed by Congress: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  <a:defRPr/>
            </a:pPr>
            <a:r>
              <a:rPr lang="en-US" dirty="0">
                <a:solidFill>
                  <a:srgbClr val="FF15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/>
                <a:cs typeface="Book Antiqua"/>
              </a:rPr>
              <a:t>Chinese Exclusion Act – 1882</a:t>
            </a:r>
          </a:p>
          <a:p>
            <a:pPr lvl="1">
              <a:defRPr/>
            </a:pPr>
            <a:r>
              <a:rPr lang="en-US" dirty="0">
                <a:latin typeface="Book Antiqua"/>
                <a:cs typeface="Book Antiqua"/>
              </a:rPr>
              <a:t>Barred Chinese laborers from entering the country.</a:t>
            </a:r>
          </a:p>
          <a:p>
            <a:pPr lvl="1">
              <a:defRPr/>
            </a:pPr>
            <a:r>
              <a:rPr lang="en-US" dirty="0">
                <a:latin typeface="Book Antiqua"/>
                <a:cs typeface="Book Antiqua"/>
              </a:rPr>
              <a:t>Prevented Chinese people who left the US from</a:t>
            </a:r>
            <a:br>
              <a:rPr lang="en-US" dirty="0">
                <a:latin typeface="Book Antiqua"/>
                <a:cs typeface="Book Antiqua"/>
              </a:rPr>
            </a:br>
            <a:r>
              <a:rPr lang="en-US" dirty="0">
                <a:latin typeface="Book Antiqua"/>
                <a:cs typeface="Book Antiqua"/>
              </a:rPr>
              <a:t>re-entering.</a:t>
            </a:r>
          </a:p>
          <a:p>
            <a:pPr lvl="1">
              <a:defRPr/>
            </a:pPr>
            <a:endParaRPr lang="en-US" dirty="0">
              <a:latin typeface="Book Antiqua"/>
              <a:cs typeface="Book Antiqua"/>
            </a:endParaRPr>
          </a:p>
          <a:p>
            <a:pPr>
              <a:buNone/>
              <a:defRPr/>
            </a:pPr>
            <a:r>
              <a:rPr lang="en-US" dirty="0">
                <a:latin typeface="Book Antiqua"/>
                <a:cs typeface="Book Antiqua"/>
              </a:rPr>
              <a:t>Why?</a:t>
            </a:r>
          </a:p>
          <a:p>
            <a:pPr lvl="1">
              <a:defRPr/>
            </a:pPr>
            <a:r>
              <a:rPr lang="en-US" dirty="0">
                <a:latin typeface="Book Antiqua"/>
                <a:cs typeface="Book Antiqua"/>
              </a:rPr>
              <a:t>Chinese came in large numbers to build the railroads.</a:t>
            </a:r>
          </a:p>
          <a:p>
            <a:pPr lvl="1">
              <a:defRPr/>
            </a:pPr>
            <a:r>
              <a:rPr lang="en-US" dirty="0">
                <a:latin typeface="Book Antiqua"/>
                <a:cs typeface="Book Antiqua"/>
              </a:rPr>
              <a:t>Americans did not understand Chinese customs.</a:t>
            </a:r>
          </a:p>
          <a:p>
            <a:pPr lvl="1">
              <a:defRPr/>
            </a:pPr>
            <a:r>
              <a:rPr lang="en-US" dirty="0">
                <a:latin typeface="Book Antiqua"/>
                <a:cs typeface="Book Antiqua"/>
              </a:rPr>
              <a:t>As numbers of Chinese grew so did the amount of prejudice against them.</a:t>
            </a:r>
          </a:p>
        </p:txBody>
      </p:sp>
    </p:spTree>
    <p:extLst>
      <p:ext uri="{BB962C8B-B14F-4D97-AF65-F5344CB8AC3E}">
        <p14:creationId xmlns:p14="http://schemas.microsoft.com/office/powerpoint/2010/main" val="3815082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Book Antiqua"/>
                <a:cs typeface="Book Antiqua"/>
              </a:rPr>
              <a:t>V. Immigration </a:t>
            </a:r>
            <a:r>
              <a:rPr lang="en-US" sz="3600" dirty="0">
                <a:latin typeface="Book Antiqua"/>
                <a:cs typeface="Book Antiqua"/>
              </a:rPr>
              <a:t>Limits – </a:t>
            </a:r>
            <a:r>
              <a:rPr lang="en-US" sz="3600" b="1" i="1" dirty="0">
                <a:solidFill>
                  <a:srgbClr val="FF0000"/>
                </a:solidFill>
                <a:latin typeface="Book Antiqua"/>
                <a:cs typeface="Book Antiqua"/>
              </a:rPr>
              <a:t>National Origins Act</a:t>
            </a:r>
            <a:endParaRPr lang="en-US" sz="3600" b="1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Wingdings 2" charset="0"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/>
                <a:cs typeface="Book Antiqua"/>
              </a:rPr>
              <a:t>Immigration Quotas of 1921 &amp; 1924</a:t>
            </a:r>
          </a:p>
          <a:p>
            <a:pPr lvl="1" eaLnBrk="1" hangingPunct="1">
              <a:defRPr/>
            </a:pPr>
            <a:r>
              <a:rPr lang="en-US" dirty="0">
                <a:latin typeface="Book Antiqua"/>
                <a:cs typeface="Book Antiqua"/>
              </a:rPr>
              <a:t>Aimed at further restricting </a:t>
            </a:r>
            <a:r>
              <a:rPr lang="ja-JP" altLang="en-US" dirty="0">
                <a:latin typeface="Book Antiqua"/>
                <a:cs typeface="Book Antiqua"/>
              </a:rPr>
              <a:t>“</a:t>
            </a:r>
            <a:r>
              <a:rPr lang="en-US" dirty="0">
                <a:latin typeface="Book Antiqua"/>
                <a:cs typeface="Book Antiqua"/>
              </a:rPr>
              <a:t>Newer Immigrants</a:t>
            </a:r>
            <a:r>
              <a:rPr lang="ja-JP" altLang="en-US" dirty="0">
                <a:latin typeface="Book Antiqua"/>
                <a:cs typeface="Book Antiqua"/>
              </a:rPr>
              <a:t>”</a:t>
            </a:r>
            <a:endParaRPr lang="en-US" dirty="0">
              <a:latin typeface="Book Antiqua"/>
              <a:cs typeface="Book Antiqua"/>
            </a:endParaRPr>
          </a:p>
          <a:p>
            <a:pPr lvl="1" eaLnBrk="1" hangingPunct="1">
              <a:defRPr/>
            </a:pPr>
            <a:r>
              <a:rPr lang="en-US" dirty="0">
                <a:latin typeface="Book Antiqua"/>
                <a:cs typeface="Book Antiqua"/>
              </a:rPr>
              <a:t>Designed to slow the wave of Eastern and Southern European Immigrants</a:t>
            </a:r>
          </a:p>
          <a:p>
            <a:pPr lvl="1" eaLnBrk="1" hangingPunct="1">
              <a:defRPr/>
            </a:pPr>
            <a:r>
              <a:rPr lang="en-US" dirty="0">
                <a:latin typeface="Book Antiqua"/>
                <a:cs typeface="Book Antiqua"/>
              </a:rPr>
              <a:t>Too many </a:t>
            </a:r>
            <a:r>
              <a:rPr lang="ja-JP" altLang="en-US" dirty="0">
                <a:latin typeface="Book Antiqua"/>
                <a:cs typeface="Book Antiqua"/>
              </a:rPr>
              <a:t>“</a:t>
            </a:r>
            <a:r>
              <a:rPr lang="en-US" dirty="0">
                <a:latin typeface="Book Antiqua"/>
                <a:cs typeface="Book Antiqua"/>
              </a:rPr>
              <a:t>undesirable immigrants</a:t>
            </a:r>
            <a:r>
              <a:rPr lang="ja-JP" altLang="en-US" dirty="0">
                <a:latin typeface="Book Antiqua"/>
                <a:cs typeface="Book Antiqua"/>
              </a:rPr>
              <a:t>”</a:t>
            </a:r>
            <a:r>
              <a:rPr lang="en-US" dirty="0">
                <a:latin typeface="Book Antiqua"/>
                <a:cs typeface="Book Antiqua"/>
              </a:rPr>
              <a:t> were arriving too quickly between 1880 – </a:t>
            </a:r>
            <a:r>
              <a:rPr lang="en-US" dirty="0" smtClean="0">
                <a:latin typeface="Book Antiqua"/>
                <a:cs typeface="Book Antiqua"/>
              </a:rPr>
              <a:t>1920</a:t>
            </a:r>
            <a:br>
              <a:rPr lang="en-US" dirty="0" smtClean="0">
                <a:latin typeface="Book Antiqua"/>
                <a:cs typeface="Book Antiqua"/>
              </a:rPr>
            </a:br>
            <a:endParaRPr lang="en-US" dirty="0">
              <a:latin typeface="Book Antiqua"/>
              <a:cs typeface="Book Antiqua"/>
            </a:endParaRPr>
          </a:p>
          <a:p>
            <a:pPr eaLnBrk="1" hangingPunct="1">
              <a:buFont typeface="Wingdings 2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Book Antiqua"/>
                <a:cs typeface="Book Antiqua"/>
              </a:rPr>
              <a:t>Why? </a:t>
            </a:r>
          </a:p>
          <a:p>
            <a:pPr lvl="1" eaLnBrk="1" hangingPunct="1">
              <a:defRPr/>
            </a:pPr>
            <a:r>
              <a:rPr lang="en-US" dirty="0">
                <a:latin typeface="Book Antiqua"/>
                <a:cs typeface="Book Antiqua"/>
              </a:rPr>
              <a:t>Americans favored immigrants from cultures more similar to our own </a:t>
            </a:r>
            <a:r>
              <a:rPr lang="en-US" i="1" dirty="0">
                <a:latin typeface="Book Antiqua"/>
                <a:cs typeface="Book Antiqua"/>
              </a:rPr>
              <a:t>(W.A.S.P.s)</a:t>
            </a:r>
          </a:p>
        </p:txBody>
      </p:sp>
    </p:spTree>
    <p:extLst>
      <p:ext uri="{BB962C8B-B14F-4D97-AF65-F5344CB8AC3E}">
        <p14:creationId xmlns:p14="http://schemas.microsoft.com/office/powerpoint/2010/main" val="378445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The New Colossus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dirty="0" smtClean="0">
                <a:effectLst/>
                <a:latin typeface="Book Antiqua" pitchFamily="18" charset="0"/>
              </a:rPr>
              <a:t>Not like the brazen giant of Greek fame,</a:t>
            </a:r>
            <a:br>
              <a:rPr lang="en-US" sz="1800" dirty="0" smtClean="0">
                <a:effectLst/>
                <a:latin typeface="Book Antiqua" pitchFamily="18" charset="0"/>
              </a:rPr>
            </a:br>
            <a:r>
              <a:rPr lang="en-US" sz="1800" dirty="0" smtClean="0">
                <a:effectLst/>
                <a:latin typeface="Book Antiqua" pitchFamily="18" charset="0"/>
              </a:rPr>
              <a:t>With conquering limbs astride from land to land;</a:t>
            </a:r>
            <a:br>
              <a:rPr lang="en-US" sz="1800" dirty="0" smtClean="0">
                <a:effectLst/>
                <a:latin typeface="Book Antiqua" pitchFamily="18" charset="0"/>
              </a:rPr>
            </a:br>
            <a:r>
              <a:rPr lang="en-US" sz="1800" dirty="0" smtClean="0">
                <a:effectLst/>
                <a:latin typeface="Book Antiqua" pitchFamily="18" charset="0"/>
              </a:rPr>
              <a:t>Here at our sea-washed, sunset gates shall stand</a:t>
            </a:r>
            <a:br>
              <a:rPr lang="en-US" sz="1800" dirty="0" smtClean="0">
                <a:effectLst/>
                <a:latin typeface="Book Antiqua" pitchFamily="18" charset="0"/>
              </a:rPr>
            </a:br>
            <a:r>
              <a:rPr lang="en-US" sz="1800" dirty="0" smtClean="0">
                <a:effectLst/>
                <a:latin typeface="Book Antiqua" pitchFamily="18" charset="0"/>
              </a:rPr>
              <a:t>A mighty woman with a torch, whose flame</a:t>
            </a:r>
            <a:br>
              <a:rPr lang="en-US" sz="1800" dirty="0" smtClean="0">
                <a:effectLst/>
                <a:latin typeface="Book Antiqua" pitchFamily="18" charset="0"/>
              </a:rPr>
            </a:br>
            <a:r>
              <a:rPr lang="en-US" sz="1800" dirty="0" smtClean="0">
                <a:effectLst/>
                <a:latin typeface="Book Antiqua" pitchFamily="18" charset="0"/>
              </a:rPr>
              <a:t>Is the imprisoned lightning, and her name</a:t>
            </a:r>
            <a:br>
              <a:rPr lang="en-US" sz="1800" dirty="0" smtClean="0">
                <a:effectLst/>
                <a:latin typeface="Book Antiqua" pitchFamily="18" charset="0"/>
              </a:rPr>
            </a:br>
            <a:r>
              <a:rPr lang="en-US" sz="1800" dirty="0" smtClean="0">
                <a:effectLst/>
                <a:latin typeface="Book Antiqua" pitchFamily="18" charset="0"/>
              </a:rPr>
              <a:t>Mother of Exiles. From her beacon-hand</a:t>
            </a:r>
            <a:br>
              <a:rPr lang="en-US" sz="1800" dirty="0" smtClean="0">
                <a:effectLst/>
                <a:latin typeface="Book Antiqua" pitchFamily="18" charset="0"/>
              </a:rPr>
            </a:br>
            <a:r>
              <a:rPr lang="en-US" sz="1800" dirty="0" smtClean="0">
                <a:effectLst/>
                <a:latin typeface="Book Antiqua" pitchFamily="18" charset="0"/>
              </a:rPr>
              <a:t>Glows world-wide welcome; her mild eyes command</a:t>
            </a:r>
            <a:br>
              <a:rPr lang="en-US" sz="1800" dirty="0" smtClean="0">
                <a:effectLst/>
                <a:latin typeface="Book Antiqua" pitchFamily="18" charset="0"/>
              </a:rPr>
            </a:br>
            <a:r>
              <a:rPr lang="en-US" sz="1800" dirty="0" smtClean="0">
                <a:effectLst/>
                <a:latin typeface="Book Antiqua" pitchFamily="18" charset="0"/>
              </a:rPr>
              <a:t>The air-bridged harbor that twin cities frame.</a:t>
            </a:r>
            <a:br>
              <a:rPr lang="en-US" sz="1800" dirty="0" smtClean="0">
                <a:effectLst/>
                <a:latin typeface="Book Antiqua" pitchFamily="18" charset="0"/>
              </a:rPr>
            </a:br>
            <a:r>
              <a:rPr lang="en-US" sz="1800" dirty="0" smtClean="0">
                <a:effectLst/>
                <a:latin typeface="Book Antiqua" pitchFamily="18" charset="0"/>
              </a:rPr>
              <a:t>"Keep, ancient lands, your storied pomp!" cries she</a:t>
            </a:r>
            <a:br>
              <a:rPr lang="en-US" sz="1800" dirty="0" smtClean="0">
                <a:effectLst/>
                <a:latin typeface="Book Antiqua" pitchFamily="18" charset="0"/>
              </a:rPr>
            </a:br>
            <a:r>
              <a:rPr lang="en-US" sz="1800" dirty="0" smtClean="0">
                <a:effectLst/>
                <a:latin typeface="Book Antiqua" pitchFamily="18" charset="0"/>
              </a:rPr>
              <a:t>With silent lips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. "Give me your tired, your poor,</a:t>
            </a:r>
            <a:br>
              <a:rPr lang="en-US" sz="1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Your huddled masses yearning to breathe free,</a:t>
            </a:r>
            <a:br>
              <a:rPr lang="en-US" sz="1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The wretched refuse of your teeming shore.</a:t>
            </a:r>
            <a:br>
              <a:rPr lang="en-US" sz="1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Send these, the homeless, tempest-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Book Antiqua" pitchFamily="18" charset="0"/>
              </a:rPr>
              <a:t>tost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 to me,</a:t>
            </a:r>
            <a:br>
              <a:rPr lang="en-US" sz="1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</a:br>
            <a:r>
              <a:rPr lang="en-US" sz="1800" dirty="0" smtClean="0">
                <a:solidFill>
                  <a:srgbClr val="FF0000"/>
                </a:solidFill>
                <a:effectLst/>
                <a:latin typeface="Book Antiqua" pitchFamily="18" charset="0"/>
              </a:rPr>
              <a:t>I lift my lamp beside the golden door!" </a:t>
            </a:r>
          </a:p>
          <a:p>
            <a:pPr marL="0" indent="0" algn="ctr">
              <a:buNone/>
            </a:pPr>
            <a:endParaRPr lang="en-US" sz="1800" dirty="0">
              <a:latin typeface="Book Antiqua" pitchFamily="18" charset="0"/>
            </a:endParaRPr>
          </a:p>
          <a:p>
            <a:pPr algn="r">
              <a:buFontTx/>
              <a:buChar char="-"/>
            </a:pPr>
            <a:r>
              <a:rPr lang="en-US" sz="1800" dirty="0" smtClean="0">
                <a:latin typeface="Book Antiqua" pitchFamily="18" charset="0"/>
              </a:rPr>
              <a:t>Emma Lazarus (1883)</a:t>
            </a:r>
          </a:p>
          <a:p>
            <a:pPr algn="r">
              <a:buFontTx/>
              <a:buChar char="-"/>
            </a:pPr>
            <a:endParaRPr lang="en-US" sz="1800" dirty="0">
              <a:latin typeface="Book Antiqua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Book Antiqua" pitchFamily="18" charset="0"/>
              </a:rPr>
              <a:t>What is the meaning of the section marked in </a:t>
            </a:r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red</a:t>
            </a:r>
            <a:r>
              <a:rPr lang="en-US" sz="2400" dirty="0" smtClean="0">
                <a:latin typeface="Book Antiqua" pitchFamily="18" charset="0"/>
              </a:rPr>
              <a:t>?</a:t>
            </a:r>
            <a:endParaRPr lang="en-US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0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1" y="685800"/>
            <a:ext cx="33904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500244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31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“NEW”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>
                <a:latin typeface="Book Antiqua" pitchFamily="18" charset="0"/>
              </a:rPr>
              <a:t>The Immigrant Experience</a:t>
            </a:r>
          </a:p>
          <a:p>
            <a:pPr marL="971550" lvl="1" indent="-571500">
              <a:buFont typeface="+mj-lt"/>
              <a:buAutoNum type="alphaUcPeriod"/>
            </a:pPr>
            <a:r>
              <a:rPr lang="en-US" dirty="0">
                <a:latin typeface="Book Antiqua" pitchFamily="18" charset="0"/>
              </a:rPr>
              <a:t>f</a:t>
            </a:r>
            <a:r>
              <a:rPr lang="en-US" dirty="0" smtClean="0">
                <a:latin typeface="Book Antiqua" pitchFamily="18" charset="0"/>
              </a:rPr>
              <a:t>inding work</a:t>
            </a:r>
          </a:p>
          <a:p>
            <a:pPr marL="1371600" lvl="2" indent="-571500">
              <a:buFont typeface="+mj-lt"/>
              <a:buAutoNum type="arabicParenR"/>
            </a:pPr>
            <a:r>
              <a:rPr lang="en-US" dirty="0">
                <a:latin typeface="Book Antiqua" pitchFamily="18" charset="0"/>
              </a:rPr>
              <a:t>g</a:t>
            </a:r>
            <a:r>
              <a:rPr lang="en-US" dirty="0" smtClean="0">
                <a:latin typeface="Book Antiqua" pitchFamily="18" charset="0"/>
              </a:rPr>
              <a:t>arment industry, steel </a:t>
            </a:r>
            <a:r>
              <a:rPr lang="en-US" dirty="0">
                <a:latin typeface="Book Antiqua" pitchFamily="18" charset="0"/>
              </a:rPr>
              <a:t>m</a:t>
            </a:r>
            <a:r>
              <a:rPr lang="en-US" dirty="0" smtClean="0">
                <a:latin typeface="Book Antiqua" pitchFamily="18" charset="0"/>
              </a:rPr>
              <a:t>ills, coal </a:t>
            </a:r>
            <a:r>
              <a:rPr lang="en-US" dirty="0">
                <a:latin typeface="Book Antiqua" pitchFamily="18" charset="0"/>
              </a:rPr>
              <a:t>m</a:t>
            </a:r>
            <a:r>
              <a:rPr lang="en-US" dirty="0" smtClean="0">
                <a:latin typeface="Book Antiqua" pitchFamily="18" charset="0"/>
              </a:rPr>
              <a:t>ines, unskilled factory jobs</a:t>
            </a:r>
          </a:p>
          <a:p>
            <a:pPr marL="1371600" lvl="2" indent="-571500">
              <a:buFont typeface="+mj-lt"/>
              <a:buAutoNum type="arabicParenR"/>
            </a:pPr>
            <a:r>
              <a:rPr lang="en-US" dirty="0" smtClean="0">
                <a:latin typeface="Book Antiqua" pitchFamily="18" charset="0"/>
              </a:rPr>
              <a:t>Low paying, hazardous, long-hour work in crowded, dark, unsafe conditions.</a:t>
            </a:r>
          </a:p>
          <a:p>
            <a:pPr marL="800100" lvl="2" indent="0">
              <a:buNone/>
            </a:pPr>
            <a:endParaRPr lang="en-US" dirty="0" smtClean="0">
              <a:latin typeface="Book Antiqua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Book Antiqua" pitchFamily="18" charset="0"/>
              </a:rPr>
              <a:t>*</a:t>
            </a:r>
            <a:r>
              <a:rPr lang="en-US" b="1" u="sng" dirty="0" smtClean="0">
                <a:solidFill>
                  <a:srgbClr val="FF0000"/>
                </a:solidFill>
                <a:latin typeface="Book Antiqua" pitchFamily="18" charset="0"/>
              </a:rPr>
              <a:t>Sweatshops</a:t>
            </a:r>
            <a:r>
              <a:rPr lang="en-US" dirty="0" smtClean="0">
                <a:latin typeface="Book Antiqua" pitchFamily="18" charset="0"/>
              </a:rPr>
              <a:t>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Book Antiqua" pitchFamily="18" charset="0"/>
              </a:rPr>
              <a:t>            any </a:t>
            </a:r>
            <a:r>
              <a:rPr lang="en-US" dirty="0">
                <a:latin typeface="Book Antiqua" pitchFamily="18" charset="0"/>
              </a:rPr>
              <a:t>working </a:t>
            </a:r>
            <a:r>
              <a:rPr lang="en-US" dirty="0" smtClean="0">
                <a:latin typeface="Book Antiqua" pitchFamily="18" charset="0"/>
              </a:rPr>
              <a:t>environment considered 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dirty="0" smtClean="0">
                <a:latin typeface="Book Antiqua" pitchFamily="18" charset="0"/>
              </a:rPr>
              <a:t>           be unacceptably difficult or dangerous.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71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sweatshop like?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3257"/>
            <a:ext cx="7081837" cy="475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90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8003"/>
            <a:ext cx="7505700" cy="595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304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705600" cy="568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054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Assimilation of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buNone/>
            </a:pPr>
            <a:r>
              <a:rPr lang="en-US" dirty="0" smtClean="0">
                <a:latin typeface="Book Antiqua" pitchFamily="18" charset="0"/>
              </a:rPr>
              <a:t>B. Adjusting to America</a:t>
            </a:r>
          </a:p>
          <a:p>
            <a:pPr marL="400050" lvl="1" indent="0">
              <a:buNone/>
            </a:pPr>
            <a:r>
              <a:rPr lang="en-US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1. “New Immigrants” found it difficult to blend it</a:t>
            </a:r>
          </a:p>
          <a:p>
            <a:pPr marL="400050" lvl="1" indent="0">
              <a:buNone/>
            </a:pP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2. Old ways and new American freedoms conflicted</a:t>
            </a:r>
          </a:p>
          <a:p>
            <a:pPr marL="400050" lvl="1" indent="0"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400050" lvl="1" indent="0">
              <a:buNone/>
            </a:pPr>
            <a:r>
              <a:rPr lang="en-US" dirty="0" smtClean="0">
                <a:latin typeface="Book Antiqua" pitchFamily="18" charset="0"/>
              </a:rPr>
              <a:t>C. Building Communities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Book Antiqua" pitchFamily="18" charset="0"/>
              </a:rPr>
              <a:t>	1. settled in communities with similar peoples</a:t>
            </a:r>
          </a:p>
          <a:p>
            <a:pPr marL="400050" lvl="1" indent="0">
              <a:buNone/>
            </a:pP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dirty="0" smtClean="0">
                <a:latin typeface="Book Antiqua" pitchFamily="18" charset="0"/>
              </a:rPr>
              <a:t>2. crowded into cheap apartments in cities</a:t>
            </a:r>
          </a:p>
          <a:p>
            <a:pPr marL="400050" lvl="1" indent="0">
              <a:buNone/>
            </a:pPr>
            <a:r>
              <a:rPr lang="en-US" sz="2400" dirty="0">
                <a:latin typeface="Book Antiqua" pitchFamily="18" charset="0"/>
              </a:rPr>
              <a:t>	</a:t>
            </a:r>
            <a:r>
              <a:rPr lang="en-US" sz="2400" i="1" dirty="0">
                <a:latin typeface="Book Antiqua" pitchFamily="18" charset="0"/>
              </a:rPr>
              <a:t> </a:t>
            </a:r>
            <a:r>
              <a:rPr lang="en-US" sz="2400" i="1" dirty="0" smtClean="0">
                <a:latin typeface="Book Antiqua" pitchFamily="18" charset="0"/>
              </a:rPr>
              <a:t>   (Example: China Town, Little Italy)</a:t>
            </a:r>
            <a:endParaRPr lang="en-US" sz="2400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3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Tenement Apartments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516792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28575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65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255</Words>
  <Application>Microsoft Macintosh PowerPoint</Application>
  <PresentationFormat>On-screen Show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Aim -What opportunities and difficulties did immigrants face in the U.S. ?</vt:lpstr>
      <vt:lpstr>The New Colossus</vt:lpstr>
      <vt:lpstr>PowerPoint Presentation</vt:lpstr>
      <vt:lpstr>The “NEW” Immigrants</vt:lpstr>
      <vt:lpstr>What is a sweatshop like?</vt:lpstr>
      <vt:lpstr>PowerPoint Presentation</vt:lpstr>
      <vt:lpstr>PowerPoint Presentation</vt:lpstr>
      <vt:lpstr>Assimilation of Immigrants</vt:lpstr>
      <vt:lpstr>Tenement Apartments</vt:lpstr>
      <vt:lpstr>Dumb-bell Tenements</vt:lpstr>
      <vt:lpstr>PowerPoint Presentation</vt:lpstr>
      <vt:lpstr>Opposition</vt:lpstr>
      <vt:lpstr>III. Rise of Nativist Sentiment (feelings)</vt:lpstr>
      <vt:lpstr>IV. First Law passed by Congress:</vt:lpstr>
      <vt:lpstr>V. Immigration Limits – National Origins 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 -What opportunities and difficulties did immigrants face in the U.S. ?</dc:title>
  <dc:creator>Windows User</dc:creator>
  <cp:lastModifiedBy>Ryder Herrmann</cp:lastModifiedBy>
  <cp:revision>18</cp:revision>
  <dcterms:created xsi:type="dcterms:W3CDTF">2012-11-16T15:18:12Z</dcterms:created>
  <dcterms:modified xsi:type="dcterms:W3CDTF">2013-11-13T21:22:17Z</dcterms:modified>
</cp:coreProperties>
</file>