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handoutMasterIdLst>
    <p:handoutMasterId r:id="rId35"/>
  </p:handoutMasterIdLst>
  <p:sldIdLst>
    <p:sldId id="256" r:id="rId2"/>
    <p:sldId id="258" r:id="rId3"/>
    <p:sldId id="259" r:id="rId4"/>
    <p:sldId id="262" r:id="rId5"/>
    <p:sldId id="292" r:id="rId6"/>
    <p:sldId id="279" r:id="rId7"/>
    <p:sldId id="261" r:id="rId8"/>
    <p:sldId id="285" r:id="rId9"/>
    <p:sldId id="264" r:id="rId10"/>
    <p:sldId id="265" r:id="rId11"/>
    <p:sldId id="270" r:id="rId12"/>
    <p:sldId id="271" r:id="rId13"/>
    <p:sldId id="272" r:id="rId14"/>
    <p:sldId id="294" r:id="rId15"/>
    <p:sldId id="274" r:id="rId16"/>
    <p:sldId id="295" r:id="rId17"/>
    <p:sldId id="275" r:id="rId18"/>
    <p:sldId id="26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66" r:id="rId28"/>
    <p:sldId id="267" r:id="rId29"/>
    <p:sldId id="268" r:id="rId30"/>
    <p:sldId id="289" r:id="rId31"/>
    <p:sldId id="290" r:id="rId32"/>
    <p:sldId id="291" r:id="rId33"/>
    <p:sldId id="29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5"/>
    <a:srgbClr val="FFFFFF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680" y="-1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283AD6-6249-B64A-865F-32A57383B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6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latin typeface="Times New Roman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fld id="{5C283379-987E-6F42-8D14-5150258B0B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12" name="Rectangle 16"/>
          <p:cNvSpPr>
            <a:spLocks noChangeArrowheads="1"/>
          </p:cNvSpPr>
          <p:nvPr userDrawn="1"/>
        </p:nvSpPr>
        <p:spPr bwMode="auto">
          <a:xfrm>
            <a:off x="3200400" y="6172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4BFAA-E254-ED4F-B0B9-CD06FF94A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6506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F9B84-FDB6-8B43-A4A1-7934DD692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05878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7BE087-7FD5-B540-B749-76DCCD7EA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9469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BD006D-BD71-B845-A19D-01487DEFA0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51295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D9F842-9D5C-DD46-944D-3A69A226BB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59341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C4AA5B-9551-9743-A269-712226E3F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7263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FFF78D-7184-7147-8555-8C0DA65751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34957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B8AAE9-9DE9-9E42-8819-6FDE6824CF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5716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ED7DE0-3877-554F-B3CB-1B5BA27E5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120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B5695-F365-564A-AB94-0ECC4F5003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4614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B4D89-A676-0A44-A766-A138ABBAB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2506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BDEC6-2697-C14B-9DF5-281642F04E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9768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C4A10-EA3E-6048-B776-CBCE3C36C1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4062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A4766-6BE1-0346-80A8-51BA3C831B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9631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6C4E4-A5EA-1443-B005-81D23A8D6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7601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73A8F-598A-0042-AF6D-05828B01E6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1718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C796C-5337-B442-BD7F-186063025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0328"/>
      </p:ext>
    </p:extLst>
  </p:cSld>
  <p:clrMapOvr>
    <a:masterClrMapping/>
  </p:clrMapOvr>
  <p:transition xmlns:p14="http://schemas.microsoft.com/office/powerpoint/2010/main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b="1" i="1">
                <a:latin typeface="Times New Roman" charset="0"/>
              </a:endParaRPr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b="1" i="1">
                  <a:latin typeface="Times New Roman" charset="0"/>
                </a:endParaRPr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i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i="1">
                <a:latin typeface="+mn-lt"/>
              </a:defRPr>
            </a:lvl1pPr>
          </a:lstStyle>
          <a:p>
            <a:fld id="{5036E415-E5CB-084D-9406-971CCA94FF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 b="1" i="1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200" b="1" i="1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200" b="1" i="1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200" b="1" i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 i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 i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 i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 i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600" b="1" i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charset="0"/>
        <a:buChar char="n"/>
        <a:defRPr sz="2300" b="1" i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b="1" 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b="1" 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b="1" 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b="1" 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b="1" 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b="1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" Target="slide3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15.xml"/><Relationship Id="rId2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7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12.xml"/><Relationship Id="rId2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4" Type="http://schemas.openxmlformats.org/officeDocument/2006/relationships/slide" Target="slide23.xml"/><Relationship Id="rId5" Type="http://schemas.openxmlformats.org/officeDocument/2006/relationships/slide" Target="slide8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4" Type="http://schemas.openxmlformats.org/officeDocument/2006/relationships/slide" Target="slide25.xml"/><Relationship Id="rId5" Type="http://schemas.openxmlformats.org/officeDocument/2006/relationships/slide" Target="slide26.xml"/><Relationship Id="rId6" Type="http://schemas.openxmlformats.org/officeDocument/2006/relationships/slide" Target="slide30.xml"/><Relationship Id="rId7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31.xml"/><Relationship Id="rId5" Type="http://schemas.openxmlformats.org/officeDocument/2006/relationships/slide" Target="slide32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7.png"/><Relationship Id="rId5" Type="http://schemas.openxmlformats.org/officeDocument/2006/relationships/slide" Target="slide19.xml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9.png"/><Relationship Id="rId3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14.xml"/><Relationship Id="rId2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eg"/><Relationship Id="rId3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slide" Target="slide28.xml"/><Relationship Id="rId1" Type="http://schemas.openxmlformats.org/officeDocument/2006/relationships/slideLayout" Target="../slideLayouts/slideLayout13.xml"/><Relationship Id="rId2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" Target="slide3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" Target="slide3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slide" Target="slide3.xml"/><Relationship Id="rId5" Type="http://schemas.openxmlformats.org/officeDocument/2006/relationships/image" Target="../media/image7.png"/><Relationship Id="rId1" Type="http://schemas.microsoft.com/office/2007/relationships/media" Target="file:///\\Sdes-media-06\c$\Program%20Files\SW\Social%20Studies\Va%20-%20Jamestown%20&amp;%20Va%20Colony\" TargetMode="External"/><Relationship Id="rId2" Type="http://schemas.openxmlformats.org/officeDocument/2006/relationships/video" Target="file:///\\Sdes-media-06\c$\Program%20Files\SW\Social%20Studies\Va%20-%20Jamestown%20&amp;%20Va%20Colony\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" Target="slide21.xml"/><Relationship Id="rId3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jpeg"/><Relationship Id="rId3" Type="http://schemas.openxmlformats.org/officeDocument/2006/relationships/slide" Target="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humby.dlib.vt.edu/melissa/posters/vastudiesposte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8.jpeg"/><Relationship Id="rId5" Type="http://schemas.openxmlformats.org/officeDocument/2006/relationships/slide" Target="slide3.xml"/><Relationship Id="rId6" Type="http://schemas.openxmlformats.org/officeDocument/2006/relationships/image" Target="../media/image7.png"/><Relationship Id="rId1" Type="http://schemas.microsoft.com/office/2007/relationships/media" Target="file:///C:\Program%20Files\SW\Va%20Studies%20Flash%20Drive\Va%20-%20Jamestown%20&amp;%20Va%20Colony\" TargetMode="External"/><Relationship Id="rId2" Type="http://schemas.openxmlformats.org/officeDocument/2006/relationships/video" Target="file:///C:\Program%20Files\SW\Va%20Studies%20Flash%20Drive\Va%20-%20Jamestown%20&amp;%20Va%20Colony\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5" Type="http://schemas.openxmlformats.org/officeDocument/2006/relationships/slide" Target="slide6.xml"/><Relationship Id="rId6" Type="http://schemas.openxmlformats.org/officeDocument/2006/relationships/image" Target="../media/image10.jpeg"/><Relationship Id="rId7" Type="http://schemas.openxmlformats.org/officeDocument/2006/relationships/slide" Target="slide3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" Target="slide3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image" Target="../media/image7.png"/><Relationship Id="rId5" Type="http://schemas.openxmlformats.org/officeDocument/2006/relationships/slide" Target="slide19.xml"/><Relationship Id="rId1" Type="http://schemas.microsoft.com/office/2007/relationships/media" Target="file:///\\Sdes-media-06\c$\Program%20Files\SW\Social%20Studies\Va%20-%20Jamestown%20&amp;%20Va%20Colony\" TargetMode="External"/><Relationship Id="rId2" Type="http://schemas.openxmlformats.org/officeDocument/2006/relationships/video" Target="file:///\\Sdes-media-06\c$\Program%20Files\SW\Social%20Studies\Va%20-%20Jamestown%20&amp;%20Va%20Colony\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2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Jamestown Colony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/>
              <a:t>First Successful English Colony in the New World</a:t>
            </a:r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1700"/>
            <a:ext cx="1295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400"/>
            <a:ext cx="12858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81600"/>
            <a:ext cx="19812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61" name="Picture 13" descr="C:\Steve's\UVA Class Materials\Jamestown\Jamestown Acto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458200" cy="1143000"/>
          </a:xfrm>
        </p:spPr>
        <p:txBody>
          <a:bodyPr/>
          <a:lstStyle/>
          <a:p>
            <a:r>
              <a:rPr lang="en-US">
                <a:hlinkClick r:id="rId2" action="ppaction://hlinksldjump"/>
              </a:rPr>
              <a:t>Importance of the Virginia Charters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3886200"/>
          </a:xfrm>
        </p:spPr>
        <p:txBody>
          <a:bodyPr/>
          <a:lstStyle/>
          <a:p>
            <a:r>
              <a:rPr lang="en-US"/>
              <a:t>The charters gave the Virginia Company the right to establish a settlement in North America.</a:t>
            </a:r>
          </a:p>
          <a:p>
            <a:r>
              <a:rPr lang="en-US"/>
              <a:t>The first charter of the Virginia Company of London established companies to begin colonies in the New World.</a:t>
            </a:r>
          </a:p>
          <a:p>
            <a:r>
              <a:rPr lang="en-US"/>
              <a:t>The charters extended English rights 	           to the colonists.</a:t>
            </a:r>
          </a:p>
        </p:txBody>
      </p:sp>
      <p:pic>
        <p:nvPicPr>
          <p:cNvPr id="21510" name="Picture 6" descr="\\ses-dc1\steven.west$\My Pictures\Indians\virginia coat of a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5763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Hardships Faced By Settlers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/>
              <a:t>The site they chose to live on was marshy and lacked safe drinking water.</a:t>
            </a:r>
          </a:p>
          <a:p>
            <a:pPr>
              <a:lnSpc>
                <a:spcPct val="120000"/>
              </a:lnSpc>
            </a:pPr>
            <a:r>
              <a:rPr lang="en-US" sz="2400"/>
              <a:t>The settlers lacked some skills necessary to provide for themselves.</a:t>
            </a:r>
          </a:p>
          <a:p>
            <a:pPr>
              <a:lnSpc>
                <a:spcPct val="120000"/>
              </a:lnSpc>
            </a:pPr>
            <a:r>
              <a:rPr lang="en-US" sz="2400"/>
              <a:t>Many settlers died of starvation and disease.</a:t>
            </a:r>
            <a:endParaRPr lang="en-US" sz="2400" b="0" i="0">
              <a:latin typeface="Times" charset="0"/>
            </a:endParaRPr>
          </a:p>
        </p:txBody>
      </p:sp>
      <p:pic>
        <p:nvPicPr>
          <p:cNvPr id="28683" name="Picture 11" descr="\\ses-dc1\steven.west$\My Pictures\ekolkata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81200"/>
            <a:ext cx="28829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Changes That Ensured Survival</a:t>
            </a:r>
            <a:endParaRPr lang="en-US" b="0" i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3505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arrival of two supply ships. </a:t>
            </a:r>
          </a:p>
          <a:p>
            <a:pPr>
              <a:lnSpc>
                <a:spcPct val="90000"/>
              </a:lnSpc>
            </a:pPr>
            <a:r>
              <a:rPr lang="en-US"/>
              <a:t>The forced work program and strong leadership of </a:t>
            </a:r>
            <a:r>
              <a:rPr lang="en-US">
                <a:hlinkClick r:id="rId3" action="ppaction://hlinksldjump"/>
              </a:rPr>
              <a:t>Captain John Smith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emphasis on self-sustaining agriculture ensured survival of the colony.</a:t>
            </a:r>
          </a:p>
        </p:txBody>
      </p:sp>
      <p:pic>
        <p:nvPicPr>
          <p:cNvPr id="29709" name="Picture 13" descr="C:\Program Files\Microsoft Office\Clipart\WebArt\bd10938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2514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4" name="Picture 18" descr="\\ses-dc1\steven.west$\My Pictures\jsmi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1238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hlinkClick r:id="rId3" action="ppaction://hlinksldjump"/>
              </a:rPr>
              <a:t>Captain John Smith</a:t>
            </a: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962400" cy="45307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As leader of the Jamestown Colony he helped to restore order  with one simple rule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He that will not work, will not eat.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He also initiated trading relationships with the Powhatan Indian tribes lead by Chief Powhatan.</a:t>
            </a:r>
          </a:p>
          <a:p>
            <a:pPr>
              <a:lnSpc>
                <a:spcPct val="90000"/>
              </a:lnSpc>
            </a:pPr>
            <a:r>
              <a:rPr lang="en-US" sz="2400"/>
              <a:t>However, due to an injury he left the colony to return to England in 1609.</a:t>
            </a:r>
            <a:endParaRPr lang="en-US" sz="1800"/>
          </a:p>
          <a:p>
            <a:pPr>
              <a:lnSpc>
                <a:spcPct val="90000"/>
              </a:lnSpc>
            </a:pPr>
            <a:endParaRPr lang="en-US" sz="1800" b="0" i="0"/>
          </a:p>
        </p:txBody>
      </p:sp>
      <p:graphicFrame>
        <p:nvGraphicFramePr>
          <p:cNvPr id="30729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0" y="1905000"/>
          <a:ext cx="29051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Clip" r:id="rId4" imgW="1895238" imgH="2438095" progId="MS_ClipArt_Gallery.2">
                  <p:embed/>
                </p:oleObj>
              </mc:Choice>
              <mc:Fallback>
                <p:oleObj name="Clip" r:id="rId4" imgW="1895238" imgH="2438095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2905125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1143000"/>
          </a:xfrm>
        </p:spPr>
        <p:txBody>
          <a:bodyPr/>
          <a:lstStyle/>
          <a:p>
            <a:r>
              <a:rPr lang="en-US">
                <a:hlinkClick r:id="rId3" action="ppaction://hlinksldjump"/>
              </a:rPr>
              <a:t>Trade With The Powhatan Indians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2209800"/>
          </a:xfrm>
        </p:spPr>
        <p:txBody>
          <a:bodyPr/>
          <a:lstStyle/>
          <a:p>
            <a:r>
              <a:rPr lang="en-US"/>
              <a:t>The Powhatans traded food, furs and leather with the English.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914400" y="4267200"/>
            <a:ext cx="381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0"/>
              <a:buChar char="n"/>
            </a:pPr>
            <a:r>
              <a:rPr lang="en-US" sz="2800" b="1" i="1">
                <a:latin typeface="Times New Roman" charset="0"/>
              </a:rPr>
              <a:t>The English traded tools, pots, guns and other goods with the Powhatans.</a:t>
            </a:r>
          </a:p>
        </p:txBody>
      </p:sp>
      <p:pic>
        <p:nvPicPr>
          <p:cNvPr id="96264" name="Picture 8" descr="C:\Documents and Settings\Owner\My Documents\My Pictures\Microsoft Clip Organizer\Vegetables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17526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5" name="Picture 9" descr="C:\Steve's\UVA Class Materials\Jamestown\fur pe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0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6" name="Picture 10" descr="C:\Steve's\UVA Class Materials\Jamestown\Leather seed bag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4478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7" name="Picture 11" descr="C:\Steve's\UVA Class Materials\Jamestown\axe 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24400"/>
            <a:ext cx="13716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8" name="Picture 12" descr="C:\Steve's\UVA Class Materials\Jamestown\musket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943600"/>
            <a:ext cx="274320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6269" name="Object 13"/>
          <p:cNvGraphicFramePr>
            <a:graphicFrameLocks noChangeAspect="1"/>
          </p:cNvGraphicFramePr>
          <p:nvPr/>
        </p:nvGraphicFramePr>
        <p:xfrm>
          <a:off x="7086600" y="4724400"/>
          <a:ext cx="14478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2" name="Clip" r:id="rId9" imgW="1704762" imgH="1142857" progId="MS_ClipArt_Gallery.2">
                  <p:embed/>
                </p:oleObj>
              </mc:Choice>
              <mc:Fallback>
                <p:oleObj name="Clip" r:id="rId9" imgW="1704762" imgH="1142857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724400"/>
                        <a:ext cx="14478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3" action="ppaction://hlinksldjump"/>
              </a:rPr>
              <a:t>Pocahontas</a:t>
            </a:r>
            <a:endParaRPr lang="en-US"/>
          </a:p>
        </p:txBody>
      </p:sp>
      <p:graphicFrame>
        <p:nvGraphicFramePr>
          <p:cNvPr id="40971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914400" y="1960563"/>
          <a:ext cx="381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Clip" r:id="rId4" imgW="2285714" imgH="2285714" progId="MS_ClipArt_Gallery.2">
                  <p:embed/>
                </p:oleObj>
              </mc:Choice>
              <mc:Fallback>
                <p:oleObj name="Clip" r:id="rId4" imgW="2285714" imgH="2285714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60563"/>
                        <a:ext cx="3810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057400"/>
            <a:ext cx="3810000" cy="4530725"/>
          </a:xfrm>
        </p:spPr>
        <p:txBody>
          <a:bodyPr/>
          <a:lstStyle/>
          <a:p>
            <a:r>
              <a:rPr lang="en-US" sz="2400"/>
              <a:t>Pocahontas, daughter of Chief Powhatan, believed the English and American Indians could live in harmony.</a:t>
            </a:r>
          </a:p>
          <a:p>
            <a:r>
              <a:rPr lang="en-US" sz="2400"/>
              <a:t>Pocahontas began a friendship with the colonists that helped them survive.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Powhatans – Corn and Tobacco</a:t>
            </a: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990600" y="1905000"/>
            <a:ext cx="7315200" cy="1828800"/>
          </a:xfrm>
        </p:spPr>
        <p:txBody>
          <a:bodyPr/>
          <a:lstStyle/>
          <a:p>
            <a:r>
              <a:rPr lang="en-US" sz="3200"/>
              <a:t>The Powhatans introduced new crops to the English, including corn and tobacco.</a:t>
            </a:r>
          </a:p>
        </p:txBody>
      </p:sp>
      <p:pic>
        <p:nvPicPr>
          <p:cNvPr id="98317" name="Picture 13" descr="C:\Program Files\Microsoft Office\Clipart\standard\stddir3\fd01247_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733800"/>
            <a:ext cx="17145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8323" name="Picture 19" descr="C:\Program Files\Microsoft Office\Clipart\standard\stddir3\na01833_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86200"/>
            <a:ext cx="2286000" cy="198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4600">
                <a:hlinkClick r:id="rId3" action="ppaction://hlinksldjump"/>
              </a:rPr>
              <a:t>Powhatans &amp; Jamestown:  Growing Conflict</a:t>
            </a:r>
            <a:endParaRPr lang="en-US" sz="4600"/>
          </a:p>
        </p:txBody>
      </p:sp>
      <p:graphicFrame>
        <p:nvGraphicFramePr>
          <p:cNvPr id="45065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71638" y="1600200"/>
          <a:ext cx="2293937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Clip" r:id="rId4" imgW="4352381" imgH="4152381" progId="MS_ClipArt_Gallery.2">
                  <p:embed/>
                </p:oleObj>
              </mc:Choice>
              <mc:Fallback>
                <p:oleObj name="Clip" r:id="rId4" imgW="4352381" imgH="4152381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1600200"/>
                        <a:ext cx="2293937" cy="218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76913" y="1600200"/>
          <a:ext cx="2008187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Clip" r:id="rId6" imgW="3819048" imgH="4161905" progId="MS_ClipArt_Gallery.2">
                  <p:embed/>
                </p:oleObj>
              </mc:Choice>
              <mc:Fallback>
                <p:oleObj name="Clip" r:id="rId6" imgW="3819048" imgH="4161905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1600200"/>
                        <a:ext cx="2008187" cy="218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3941763"/>
            <a:ext cx="7772400" cy="26876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The Colonists began stealing and attempting to intimidate the Indians. </a:t>
            </a:r>
          </a:p>
          <a:p>
            <a:pPr>
              <a:lnSpc>
                <a:spcPct val="120000"/>
              </a:lnSpc>
            </a:pPr>
            <a:r>
              <a:rPr lang="en-US"/>
              <a:t>The Powhatans realized the English settlement would continue to grow and  saw the colonists as invaders that would take over their land.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Africans Come to Jamestown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4530725"/>
          </a:xfrm>
        </p:spPr>
        <p:txBody>
          <a:bodyPr/>
          <a:lstStyle/>
          <a:p>
            <a:r>
              <a:rPr sz="2400" noProof="1"/>
              <a:t>Africans arrived in Jamestown against their will in 1619.</a:t>
            </a:r>
          </a:p>
          <a:p>
            <a:r>
              <a:rPr sz="2400" noProof="1"/>
              <a:t>It is believed that they arrived as baptized Christians and therefore were labeled indentured servants for a period of 5 to 7 years. </a:t>
            </a:r>
          </a:p>
          <a:p>
            <a:r>
              <a:rPr lang="en-US" sz="2400"/>
              <a:t>The arrival of Africans made it possible to expand the tobacco economy.</a:t>
            </a:r>
          </a:p>
        </p:txBody>
      </p:sp>
      <p:pic>
        <p:nvPicPr>
          <p:cNvPr id="276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09800"/>
            <a:ext cx="3810000" cy="3336925"/>
          </a:xfrm>
          <a:noFill/>
          <a:ln/>
        </p:spPr>
      </p:pic>
      <p:pic>
        <p:nvPicPr>
          <p:cNvPr id="27654" name="Picture 6" descr="C:\Program Files\Microsoft Office\Clipart\standard\stddir3\na01833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990600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Assessment</a:t>
            </a:r>
            <a:r>
              <a:rPr lang="en-US"/>
              <a:t> – 1 of 3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Who helped restore order to the Jamestown Colony with one simple rule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He that will not work, will not eat?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			</a:t>
            </a:r>
            <a:r>
              <a:rPr lang="en-US">
                <a:hlinkClick r:id="rId3" action="ppaction://hlinksldjump"/>
              </a:rPr>
              <a:t>Answer</a:t>
            </a: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r>
              <a:rPr lang="en-US"/>
              <a:t>What made it possible to expand the tobacco economy?					</a:t>
            </a:r>
            <a:r>
              <a:rPr lang="en-US">
                <a:hlinkClick r:id="rId4" action="ppaction://hlinksldjump"/>
              </a:rPr>
              <a:t>Answer</a:t>
            </a:r>
            <a:endParaRPr lang="en-US"/>
          </a:p>
          <a:p>
            <a:endParaRPr lang="en-US"/>
          </a:p>
          <a:p>
            <a:r>
              <a:rPr lang="en-US">
                <a:solidFill>
                  <a:srgbClr val="000000"/>
                </a:solidFill>
              </a:rPr>
              <a:t>Who financed the settlement of Jamestown?							</a:t>
            </a:r>
            <a:r>
              <a:rPr lang="en-US">
                <a:solidFill>
                  <a:srgbClr val="000000"/>
                </a:solidFill>
                <a:hlinkClick r:id="rId5" action="ppaction://hlinksldjump"/>
              </a:rPr>
              <a:t>Answer</a:t>
            </a:r>
            <a:endParaRPr lang="en-US"/>
          </a:p>
          <a:p>
            <a:endParaRPr lang="en-US"/>
          </a:p>
        </p:txBody>
      </p:sp>
      <p:sp>
        <p:nvSpPr>
          <p:cNvPr id="59398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096000"/>
            <a:ext cx="9144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19800" y="6096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i="1"/>
              <a:t>Click here to go to Assessment #2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Reasons for English Colonization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772400" cy="3581400"/>
          </a:xfrm>
        </p:spPr>
        <p:txBody>
          <a:bodyPr/>
          <a:lstStyle/>
          <a:p>
            <a:pPr>
              <a:buFont typeface="Monotype Sorts" charset="0"/>
              <a:buChar char="n"/>
            </a:pPr>
            <a:r>
              <a:rPr lang="en-US"/>
              <a:t>England wanted to establish an American colony to increase her wealth and power.</a:t>
            </a:r>
          </a:p>
          <a:p>
            <a:pPr lvl="1">
              <a:buFont typeface="Monotype Sorts" charset="0"/>
              <a:buChar char="n"/>
            </a:pPr>
            <a:r>
              <a:rPr lang="en-US" sz="2800"/>
              <a:t>By finding silver and gold in America</a:t>
            </a:r>
          </a:p>
          <a:p>
            <a:pPr lvl="1">
              <a:buFont typeface="Monotype Sorts" charset="0"/>
              <a:buChar char="n"/>
            </a:pPr>
            <a:r>
              <a:rPr lang="en-US" sz="2800"/>
              <a:t>By providing a source of raw materials</a:t>
            </a:r>
          </a:p>
          <a:p>
            <a:pPr lvl="1">
              <a:buFont typeface="Monotype Sorts" charset="0"/>
              <a:buChar char="n"/>
            </a:pPr>
            <a:r>
              <a:rPr lang="en-US" sz="2800"/>
              <a:t>Would open new markets for trade.</a:t>
            </a:r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486400"/>
            <a:ext cx="1208087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1219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Assessment</a:t>
            </a:r>
            <a:r>
              <a:rPr lang="en-US"/>
              <a:t> – 2 of 3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/>
              <a:t>What two crops did the Powhatans introduce to the English?				</a:t>
            </a:r>
            <a:r>
              <a:rPr lang="en-US">
                <a:hlinkClick r:id="rId3" action="ppaction://hlinksldjump"/>
              </a:rPr>
              <a:t>Answer</a:t>
            </a:r>
            <a:endParaRPr lang="en-US"/>
          </a:p>
          <a:p>
            <a:endParaRPr lang="en-US"/>
          </a:p>
          <a:p>
            <a:pPr>
              <a:buFont typeface="Monotype Sorts" charset="0"/>
              <a:buChar char="n"/>
            </a:pPr>
            <a:r>
              <a:rPr lang="en-US"/>
              <a:t>Why did the English want to establish an American colony?			</a:t>
            </a:r>
            <a:r>
              <a:rPr lang="en-US">
                <a:hlinkClick r:id="rId4" action="ppaction://hlinksldjump"/>
              </a:rPr>
              <a:t>Answer</a:t>
            </a:r>
            <a:endParaRPr lang="en-US"/>
          </a:p>
          <a:p>
            <a:pPr>
              <a:buFont typeface="Monotype Sorts" charset="0"/>
              <a:buChar char="n"/>
            </a:pPr>
            <a:endParaRPr lang="en-US"/>
          </a:p>
          <a:p>
            <a:pPr>
              <a:buFont typeface="Monotype Sorts" charset="0"/>
              <a:buChar char="n"/>
            </a:pPr>
            <a:r>
              <a:rPr lang="en-US"/>
              <a:t>What did the charters extend to the Jamestown colonists?					</a:t>
            </a:r>
            <a:r>
              <a:rPr lang="en-US">
                <a:hlinkClick r:id="rId5" action="ppaction://hlinksldjump"/>
              </a:rPr>
              <a:t>Answer</a:t>
            </a:r>
            <a:endParaRPr lang="en-US"/>
          </a:p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6019800" y="6096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i="1"/>
              <a:t>Click here to go to Assessment #3</a:t>
            </a:r>
          </a:p>
        </p:txBody>
      </p:sp>
      <p:sp>
        <p:nvSpPr>
          <p:cNvPr id="62471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096000"/>
            <a:ext cx="9144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6096000"/>
            <a:ext cx="9144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524000" y="6035675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i="1"/>
              <a:t>Click here to go back to Assessment #1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Assessment</a:t>
            </a:r>
            <a:r>
              <a:rPr lang="en-US"/>
              <a:t> – 3 of 3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effect did the arrival of women at Jamestown have on the Colony? 									</a:t>
            </a:r>
            <a:r>
              <a:rPr lang="en-US">
                <a:hlinkClick r:id="rId3" action="ppaction://hlinksldjump"/>
              </a:rPr>
              <a:t>Answer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What were three reasons for the location of the Jamestown Colony?											</a:t>
            </a:r>
            <a:r>
              <a:rPr lang="en-US">
                <a:hlinkClick r:id="rId4" action="ppaction://hlinksldjump"/>
              </a:rPr>
              <a:t>Answer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What hardships were faced by the Jamestown colonists?					</a:t>
            </a:r>
            <a:r>
              <a:rPr lang="en-US">
                <a:hlinkClick r:id="rId5" action="ppaction://hlinksldjump"/>
              </a:rPr>
              <a:t>Answer</a:t>
            </a:r>
            <a:endParaRPr lang="en-US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63492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543800" y="6172200"/>
            <a:ext cx="914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6172200"/>
            <a:ext cx="9144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1524000" y="6111875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i="1"/>
              <a:t>Click here to go back to Assessment #2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Captain John Smith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209800"/>
            <a:ext cx="3810000" cy="2819400"/>
          </a:xfrm>
        </p:spPr>
        <p:txBody>
          <a:bodyPr/>
          <a:lstStyle/>
          <a:p>
            <a:r>
              <a:rPr lang="en-US"/>
              <a:t>To restore order  Captain John Smith had one simple rule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He that will not work, will not eat.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graphicFrame>
        <p:nvGraphicFramePr>
          <p:cNvPr id="64520" name="Object 8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10200" y="1905000"/>
          <a:ext cx="31400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Clip" r:id="rId3" imgW="1895238" imgH="2438095" progId="MS_ClipArt_Gallery.2">
                  <p:embed/>
                </p:oleObj>
              </mc:Choice>
              <mc:Fallback>
                <p:oleObj name="Clip" r:id="rId3" imgW="1895238" imgH="2438095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31400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9436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09800"/>
            <a:ext cx="3810000" cy="1981200"/>
          </a:xfrm>
        </p:spPr>
        <p:txBody>
          <a:bodyPr/>
          <a:lstStyle/>
          <a:p>
            <a:r>
              <a:rPr lang="en-US"/>
              <a:t>The arrival of Africans made it possible to expand the tobacco economy.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  <p:pic>
        <p:nvPicPr>
          <p:cNvPr id="6554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97100"/>
            <a:ext cx="3810000" cy="3336925"/>
          </a:xfrm>
          <a:noFill/>
          <a:ln/>
        </p:spPr>
      </p:pic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Expansion of  the Tobacco Economy</a:t>
            </a:r>
          </a:p>
        </p:txBody>
      </p:sp>
      <p:sp>
        <p:nvSpPr>
          <p:cNvPr id="6554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9436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Powhatans:  Crops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209800"/>
            <a:ext cx="3810000" cy="2743200"/>
          </a:xfrm>
        </p:spPr>
        <p:txBody>
          <a:bodyPr/>
          <a:lstStyle/>
          <a:p>
            <a:r>
              <a:rPr lang="en-US"/>
              <a:t>The Powhatans introduced new crops to the English, including corn and tobacco.</a:t>
            </a:r>
            <a:endParaRPr lang="en-US" b="0" i="0">
              <a:latin typeface="Times" charset="0"/>
            </a:endParaRPr>
          </a:p>
          <a:p>
            <a:endParaRPr lang="en-US"/>
          </a:p>
        </p:txBody>
      </p:sp>
      <p:sp>
        <p:nvSpPr>
          <p:cNvPr id="6861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9436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19" name="Picture 11" descr="C:\Program Files\Microsoft Office\Clipart\standard\stddir3\fd01247_.wm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886200"/>
            <a:ext cx="1641475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8620" name="Picture 12" descr="C:\Program Files\Microsoft Office\Clipart\standard\stddir3\na01833_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981200"/>
            <a:ext cx="1905000" cy="165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914400" y="2057400"/>
            <a:ext cx="7772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Monotype Sorts" charset="0"/>
              <a:buChar char="n"/>
            </a:pPr>
            <a:r>
              <a:rPr lang="en-US" sz="2800" b="1" i="1">
                <a:latin typeface="Times New Roman" charset="0"/>
              </a:rPr>
              <a:t>England wanted to establish an American colony to increase her wealth and power.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Char char="n"/>
            </a:pPr>
            <a:r>
              <a:rPr lang="en-US" sz="2800" b="1" i="1">
                <a:latin typeface="Times New Roman" charset="0"/>
              </a:rPr>
              <a:t>By finding silver and gold in America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Char char="n"/>
            </a:pPr>
            <a:r>
              <a:rPr lang="en-US" sz="2800" b="1" i="1">
                <a:latin typeface="Times New Roman" charset="0"/>
              </a:rPr>
              <a:t>By providing a source of raw materials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0"/>
              <a:buChar char="n"/>
            </a:pPr>
            <a:r>
              <a:rPr lang="en-US" sz="2800" b="1" i="1">
                <a:latin typeface="Times New Roman" charset="0"/>
              </a:rPr>
              <a:t>Opening new markets for trade.</a:t>
            </a:r>
            <a:endParaRPr lang="en-US" sz="2600" b="1" i="1">
              <a:latin typeface="Times New Roman" charset="0"/>
            </a:endParaRPr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1219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English Colonization</a:t>
            </a:r>
          </a:p>
        </p:txBody>
      </p:sp>
      <p:sp>
        <p:nvSpPr>
          <p:cNvPr id="69644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9436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305800" cy="1143000"/>
          </a:xfrm>
        </p:spPr>
        <p:txBody>
          <a:bodyPr/>
          <a:lstStyle/>
          <a:p>
            <a:r>
              <a:rPr lang="en-US"/>
              <a:t>Virginia Charters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667000"/>
            <a:ext cx="3810000" cy="2438400"/>
          </a:xfrm>
        </p:spPr>
        <p:txBody>
          <a:bodyPr/>
          <a:lstStyle/>
          <a:p>
            <a:r>
              <a:rPr lang="en-US"/>
              <a:t>The charters extended English rights to the colonists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33400" y="277813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sz="4200" b="1" i="1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72711" name="Picture 7" descr="C:\Documents and Settings\peter_hochsprung\Desktop\VA Documents\va company of londo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90800"/>
            <a:ext cx="3810000" cy="223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71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9436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Jamestown:  The Growth of Government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22475"/>
            <a:ext cx="4191000" cy="4530725"/>
          </a:xfrm>
        </p:spPr>
        <p:txBody>
          <a:bodyPr/>
          <a:lstStyle/>
          <a:p>
            <a:r>
              <a:rPr noProof="1"/>
              <a:t>In 1619, the governor of Virginia called a meeting of the Virginia Assembly.  </a:t>
            </a:r>
          </a:p>
          <a:p>
            <a:r>
              <a:rPr lang="en-US"/>
              <a:t>By the 1640s, the burgesses became a separate legislative body, called the Virginia House of Burgesses.</a:t>
            </a:r>
            <a:endParaRPr lang="en-US" b="0" i="0">
              <a:latin typeface="Times" charset="0"/>
            </a:endParaRPr>
          </a:p>
        </p:txBody>
      </p:sp>
      <p:pic>
        <p:nvPicPr>
          <p:cNvPr id="2253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058988"/>
            <a:ext cx="3810000" cy="3613150"/>
          </a:xfrm>
          <a:noFill/>
          <a:ln/>
        </p:spPr>
      </p:pic>
      <p:sp>
        <p:nvSpPr>
          <p:cNvPr id="2253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67600" y="6096000"/>
            <a:ext cx="9906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Virginia House of Burgesses</a:t>
            </a:r>
            <a:endParaRPr lang="en-US"/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4114800" cy="45307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/>
              <a:t>The Virginia house of burgesses was the first elected legislative body in America giving settlers the opportunity to control their own government.</a:t>
            </a:r>
          </a:p>
          <a:p>
            <a:pPr>
              <a:lnSpc>
                <a:spcPct val="120000"/>
              </a:lnSpc>
            </a:pPr>
            <a:r>
              <a:rPr lang="en-US" sz="2400"/>
              <a:t>It became the General Assembly of Virginia, which continues to this day.</a:t>
            </a:r>
          </a:p>
        </p:txBody>
      </p:sp>
      <p:pic>
        <p:nvPicPr>
          <p:cNvPr id="23573" name="Picture 21" descr="C:\Program Files\SW\Social Studies\Va - Jamestown &amp; Va Colony\House of Burges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532063"/>
            <a:ext cx="381000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Women Come to Jamestown 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09800"/>
            <a:ext cx="3810000" cy="3657600"/>
          </a:xfrm>
        </p:spPr>
        <p:txBody>
          <a:bodyPr/>
          <a:lstStyle/>
          <a:p>
            <a:r>
              <a:rPr lang="en-US" sz="2400"/>
              <a:t>The first women settlers came Jamestown in 1620.</a:t>
            </a:r>
          </a:p>
          <a:p>
            <a:r>
              <a:rPr lang="en-US" sz="2400"/>
              <a:t>The arrival of women made it possible for the settlers to establish families and a more permanent settlement at Jamestown.</a:t>
            </a:r>
          </a:p>
        </p:txBody>
      </p:sp>
      <p:pic>
        <p:nvPicPr>
          <p:cNvPr id="266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438400"/>
            <a:ext cx="3200400" cy="2763838"/>
          </a:xfrm>
          <a:noFill/>
          <a:ln/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r>
              <a:rPr lang="en-US" sz="4000">
                <a:hlinkClick r:id="rId4" action="ppaction://hlinksldjump"/>
              </a:rPr>
              <a:t>Why Settlers Came to Jamestown</a:t>
            </a:r>
            <a:endParaRPr lang="en-US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22475"/>
            <a:ext cx="7772400" cy="2549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Jamestown was primarily an economic venture.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stockholders of the Virginia company of London financed the settlement of Jamestown.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400" b="0" i="0">
              <a:solidFill>
                <a:srgbClr val="000000"/>
              </a:solidFill>
            </a:endParaRPr>
          </a:p>
        </p:txBody>
      </p:sp>
      <p:pic>
        <p:nvPicPr>
          <p:cNvPr id="7177" name="Picture 9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24384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4876800" y="2209800"/>
            <a:ext cx="3810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0"/>
              <a:buChar char="n"/>
            </a:pPr>
            <a:r>
              <a:rPr lang="en-US" b="1" i="1">
                <a:latin typeface="Times New Roman" charset="0"/>
              </a:rPr>
              <a:t>The arrival of women to Jamestown in 1620 made it possible for the settlers to establish families and a more permanent settlement at Jamestown.</a:t>
            </a:r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19325"/>
            <a:ext cx="3810000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7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Women Arrive At Jamestown</a:t>
            </a:r>
          </a:p>
        </p:txBody>
      </p:sp>
      <p:sp>
        <p:nvSpPr>
          <p:cNvPr id="74762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9436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Reasons for the Location of Jamestown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876800" y="1717675"/>
            <a:ext cx="38100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0"/>
              <a:buAutoNum type="arabicPeriod"/>
            </a:pPr>
            <a:r>
              <a:rPr lang="en-US" b="1" i="1">
                <a:latin typeface="Times New Roman" charset="0"/>
              </a:rPr>
              <a:t>The location could be easily defended from attack by sea by the Spanish.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0"/>
              <a:buAutoNum type="arabicPeriod"/>
            </a:pPr>
            <a:r>
              <a:rPr lang="en-US" b="1" i="1">
                <a:latin typeface="Times New Roman" charset="0"/>
              </a:rPr>
              <a:t>The water along the shore was deep enough for ships to dock.</a:t>
            </a:r>
          </a:p>
          <a:p>
            <a:pPr marL="457200" indent="-457200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0"/>
              <a:buAutoNum type="arabicPeriod"/>
            </a:pPr>
            <a:r>
              <a:rPr lang="en-US" b="1" i="1">
                <a:latin typeface="Times New Roman" charset="0"/>
              </a:rPr>
              <a:t>Believed to be a good supply of fresh water.</a:t>
            </a:r>
          </a:p>
        </p:txBody>
      </p:sp>
      <p:sp>
        <p:nvSpPr>
          <p:cNvPr id="7783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9436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836" name="Picture 12" descr="\\Sdes-media-06\c$\Program Files\SW\Social Studies\Va - Jamestown &amp; Va Colony\Jamestown Clip Art\Jamestown%20Fo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33600"/>
            <a:ext cx="3810000" cy="283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Hardships Faced By Settlers</a:t>
            </a:r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Wingdings" charset="0"/>
              <a:buAutoNum type="arabicPeriod"/>
            </a:pPr>
            <a:r>
              <a:rPr lang="en-US" sz="2400"/>
              <a:t>The site they chose to live on was marshy and lacked safe drinking water.</a:t>
            </a:r>
          </a:p>
          <a:p>
            <a:pPr marL="457200" indent="-457200">
              <a:lnSpc>
                <a:spcPct val="120000"/>
              </a:lnSpc>
              <a:buFont typeface="Wingdings" charset="0"/>
              <a:buAutoNum type="arabicPeriod"/>
            </a:pPr>
            <a:r>
              <a:rPr lang="en-US" sz="2400"/>
              <a:t>The settlers lacked some skills necessary to provide for themselves.</a:t>
            </a:r>
          </a:p>
          <a:p>
            <a:pPr marL="457200" indent="-457200">
              <a:lnSpc>
                <a:spcPct val="120000"/>
              </a:lnSpc>
              <a:buFont typeface="Wingdings" charset="0"/>
              <a:buAutoNum type="arabicPeriod"/>
            </a:pPr>
            <a:r>
              <a:rPr lang="en-US" sz="2400"/>
              <a:t>Many settlers died of starvation and disease.</a:t>
            </a:r>
            <a:endParaRPr lang="en-US" sz="2400" b="0" i="0">
              <a:latin typeface="Times" charset="0"/>
            </a:endParaRPr>
          </a:p>
          <a:p>
            <a:pPr marL="457200" indent="-457200">
              <a:buFont typeface="Wingdings" charset="0"/>
              <a:buNone/>
            </a:pPr>
            <a:endParaRPr lang="en-US" sz="2400"/>
          </a:p>
        </p:txBody>
      </p:sp>
      <p:pic>
        <p:nvPicPr>
          <p:cNvPr id="78859" name="Picture 11" descr="\\ses-dc1\steven.west$\My Pictures\ekolkata2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438400"/>
            <a:ext cx="3581400" cy="2455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8861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9436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/>
        </p:nvSpPr>
        <p:spPr bwMode="auto">
          <a:xfrm>
            <a:off x="1143000" y="5715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4000" b="1" i="1">
                <a:solidFill>
                  <a:schemeClr val="tx2"/>
                </a:solidFill>
                <a:latin typeface="Times New Roman" charset="0"/>
              </a:rPr>
              <a:t>Credits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/>
        </p:nvSpPr>
        <p:spPr bwMode="auto">
          <a:xfrm>
            <a:off x="11430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b="1" i="1">
                <a:latin typeface="Times New Roman" charset="0"/>
              </a:rPr>
              <a:t>Virginia Studies Curriculum Framework, Commonwealth of Virginia, Board of Education, 2001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en-US" b="1" i="1">
              <a:latin typeface="Times New Roman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b="1" i="1">
                <a:latin typeface="Times New Roman" charset="0"/>
              </a:rPr>
              <a:t>Virginia Studies Posters </a:t>
            </a:r>
            <a:r>
              <a:rPr lang="en-US" sz="2000" b="1" i="1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  <a:hlinkClick r:id="rId2"/>
              </a:rPr>
              <a:t>http://chumby.dlib.vt.edu/melissa/posters/vastudiesposter.html</a:t>
            </a:r>
            <a:r>
              <a:rPr lang="en-US" sz="2000" b="1" i="1">
                <a:latin typeface="Times New Roman" charset="0"/>
              </a:rPr>
              <a:t>)</a:t>
            </a:r>
          </a:p>
          <a:p>
            <a:pPr>
              <a:buFontTx/>
              <a:buChar char="•"/>
            </a:pPr>
            <a:endParaRPr lang="en-US" sz="2000" b="1" i="1">
              <a:latin typeface="Times New Roman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b="1" i="1">
                <a:latin typeface="Times New Roman" charset="0"/>
              </a:rPr>
              <a:t>Google Image Search (www.google.com/images)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davp056.jpg                                                    00019BF5Supplements5                   ABA78158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143000" y="4419600"/>
            <a:ext cx="6858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4343400"/>
            <a:ext cx="7315200" cy="1143000"/>
          </a:xfrm>
          <a:noFill/>
          <a:ln/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/>
              <a:t>     </a:t>
            </a:r>
            <a:r>
              <a:rPr lang="en-US">
                <a:hlinkClick r:id="rId5" action="ppaction://hlinksldjump"/>
              </a:rPr>
              <a:t>Jamestown</a:t>
            </a:r>
            <a:r>
              <a:rPr lang="en-US"/>
              <a:t> became the first permanent</a:t>
            </a:r>
          </a:p>
          <a:p>
            <a:pPr algn="ctr">
              <a:buFont typeface="Wingdings" charset="0"/>
              <a:buNone/>
            </a:pPr>
            <a:r>
              <a:rPr lang="en-US"/>
              <a:t> English settlement in north America in 1607</a:t>
            </a:r>
            <a:r>
              <a:rPr lang="en-US" sz="3200"/>
              <a:t>.</a:t>
            </a:r>
          </a:p>
        </p:txBody>
      </p:sp>
      <p:pic>
        <p:nvPicPr>
          <p:cNvPr id="13331" name="Picture 19">
            <a:hlinkClick r:id="" action="ppaction://media"/>
          </p:cNvPr>
          <p:cNvPicPr>
            <a:picLocks noGrp="1" noChangeAspect="1" noChangeArrowheads="1"/>
          </p:cNvPicPr>
          <p:nvPr>
            <p:ph type="title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838200"/>
            <a:ext cx="7772400" cy="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3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331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3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Photo Editor Photo" r:id="rId3" imgW="6095238" imgH="3505689" progId="MSPhotoEd.3">
                  <p:embed/>
                </p:oleObj>
              </mc:Choice>
              <mc:Fallback>
                <p:oleObj name="Photo Editor Photo" r:id="rId3" imgW="6095238" imgH="350568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895600" y="4800600"/>
            <a:ext cx="5562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0"/>
              <a:buNone/>
            </a:pPr>
            <a:r>
              <a:rPr lang="en-US" b="1" i="1">
                <a:latin typeface="Times New Roman" charset="0"/>
              </a:rPr>
              <a:t>When the settlers first arrived, Jamestown was located on a narrow peninsula bordered on three sides by the James River.  Today Jamestown is located on an island in the James River.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0"/>
              <a:buChar char="n"/>
            </a:pPr>
            <a:endParaRPr lang="en-US" sz="2000" b="1" i="1">
              <a:latin typeface="Times New Roman" charset="0"/>
            </a:endParaRPr>
          </a:p>
        </p:txBody>
      </p:sp>
      <p:pic>
        <p:nvPicPr>
          <p:cNvPr id="84998" name="Picture 6" descr="A:\islan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2103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8185150" y="6034088"/>
            <a:ext cx="6540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i="1">
                <a:latin typeface="Times New Roman" charset="0"/>
              </a:rPr>
              <a:t>Jamestown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914400" y="457200"/>
            <a:ext cx="533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>
                <a:hlinkClick r:id="rId7" action="ppaction://hlinksldjump"/>
              </a:rPr>
              <a:t>Location of Jamestown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:\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 of the Jamestown Colony</a:t>
            </a:r>
          </a:p>
        </p:txBody>
      </p:sp>
      <p:sp>
        <p:nvSpPr>
          <p:cNvPr id="563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9436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305800" cy="1143000"/>
          </a:xfrm>
        </p:spPr>
        <p:txBody>
          <a:bodyPr/>
          <a:lstStyle/>
          <a:p>
            <a:r>
              <a:rPr lang="en-US" sz="3600">
                <a:hlinkClick r:id="rId2" action="ppaction://hlinksldjump"/>
              </a:rPr>
              <a:t>Reasons for the Location of Jamestown</a:t>
            </a:r>
            <a:endParaRPr lang="en-US" sz="36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717675"/>
            <a:ext cx="3810000" cy="45307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/>
              <a:t>The location could be easily defended from attack by sea by the Spanish.</a:t>
            </a:r>
          </a:p>
          <a:p>
            <a:pPr marL="457200" indent="-457200">
              <a:lnSpc>
                <a:spcPct val="90000"/>
              </a:lnSpc>
              <a:buFont typeface="Wingdings" charset="0"/>
              <a:buAutoNum type="arabicPeriod"/>
            </a:pPr>
            <a:endParaRPr lang="en-US" sz="2400"/>
          </a:p>
          <a:p>
            <a:pPr marL="457200" indent="-4572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/>
              <a:t>The water along the shore was deep enough for ships to dock.</a:t>
            </a:r>
          </a:p>
          <a:p>
            <a:pPr marL="457200" indent="-457200">
              <a:lnSpc>
                <a:spcPct val="90000"/>
              </a:lnSpc>
              <a:buFont typeface="Wingdings" charset="0"/>
              <a:buAutoNum type="arabicPeriod"/>
            </a:pPr>
            <a:endParaRPr lang="en-US" sz="2400"/>
          </a:p>
          <a:p>
            <a:pPr marL="457200" indent="-457200">
              <a:lnSpc>
                <a:spcPct val="90000"/>
              </a:lnSpc>
              <a:buFont typeface="Wingdings" charset="0"/>
              <a:buAutoNum type="arabicPeriod"/>
            </a:pPr>
            <a:r>
              <a:rPr lang="en-US" sz="2400"/>
              <a:t>Believed to be a good supply of fresh water.</a:t>
            </a:r>
          </a:p>
        </p:txBody>
      </p:sp>
      <p:pic>
        <p:nvPicPr>
          <p:cNvPr id="10259" name="Picture 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86000"/>
            <a:ext cx="3352800" cy="3079750"/>
          </a:xfrm>
          <a:noFill/>
          <a:ln/>
        </p:spPr>
      </p:pic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Virginia Company of London</a:t>
            </a:r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438400"/>
            <a:ext cx="4114800" cy="3505200"/>
          </a:xfrm>
        </p:spPr>
        <p:txBody>
          <a:bodyPr/>
          <a:lstStyle/>
          <a:p>
            <a:r>
              <a:rPr lang="en-US"/>
              <a:t>The stockholders of the Virginia company of London financed the settlement of Jamestown</a:t>
            </a:r>
          </a:p>
        </p:txBody>
      </p:sp>
      <p:pic>
        <p:nvPicPr>
          <p:cNvPr id="66577" name="Picture 17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4384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580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5943600"/>
            <a:ext cx="914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Virginia Charters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22475"/>
            <a:ext cx="3810000" cy="4530725"/>
          </a:xfrm>
        </p:spPr>
        <p:txBody>
          <a:bodyPr/>
          <a:lstStyle/>
          <a:p>
            <a:r>
              <a:rPr lang="en-US" sz="2400"/>
              <a:t>The King of England granted charters to the Virginia Company of London.			</a:t>
            </a:r>
          </a:p>
          <a:p>
            <a:r>
              <a:rPr lang="en-US" sz="2400"/>
              <a:t>A charter is a document issued by a government authority.</a:t>
            </a:r>
          </a:p>
        </p:txBody>
      </p:sp>
      <p:pic>
        <p:nvPicPr>
          <p:cNvPr id="19468" name="Picture 12" descr="C:\Documents and Settings\peter_hochsprung\Desktop\VA Documents\va company of lond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749550"/>
            <a:ext cx="3810000" cy="223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9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943600"/>
            <a:ext cx="1219200" cy="685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eme Box">
  <a:themeElements>
    <a:clrScheme name="Creme Box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reme Box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Creme Box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me Box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me Box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me Box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me Box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me Box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me Box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me Box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me Box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me Box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LMS1 HD:Microsoft Office 2001:Templates:Presentations:Designs:Creme Box</Template>
  <TotalTime>443</TotalTime>
  <Words>1031</Words>
  <Application>Microsoft Macintosh PowerPoint</Application>
  <PresentationFormat>On-screen Show (4:3)</PresentationFormat>
  <Paragraphs>119</Paragraphs>
  <Slides>33</Slides>
  <Notes>0</Notes>
  <HiddenSlides>10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Creme Box</vt:lpstr>
      <vt:lpstr>Photo Editor Photo</vt:lpstr>
      <vt:lpstr>Clip</vt:lpstr>
      <vt:lpstr>Jamestown Colony</vt:lpstr>
      <vt:lpstr>Reasons for English Colonization</vt:lpstr>
      <vt:lpstr>Why Settlers Came to Jamestown</vt:lpstr>
      <vt:lpstr>PowerPoint Presentation</vt:lpstr>
      <vt:lpstr>Location of Jamestown</vt:lpstr>
      <vt:lpstr>Site of the Jamestown Colony</vt:lpstr>
      <vt:lpstr>Reasons for the Location of Jamestown</vt:lpstr>
      <vt:lpstr>Virginia Company of London</vt:lpstr>
      <vt:lpstr>Virginia Charters</vt:lpstr>
      <vt:lpstr>Importance of the Virginia Charters</vt:lpstr>
      <vt:lpstr>Hardships Faced By Settlers</vt:lpstr>
      <vt:lpstr>Changes That Ensured Survival</vt:lpstr>
      <vt:lpstr>Captain John Smith</vt:lpstr>
      <vt:lpstr>Trade With The Powhatan Indians</vt:lpstr>
      <vt:lpstr>Pocahontas</vt:lpstr>
      <vt:lpstr>Powhatans – Corn and Tobacco</vt:lpstr>
      <vt:lpstr>Powhatans &amp; Jamestown:  Growing Conflict</vt:lpstr>
      <vt:lpstr>Africans Come to Jamestown</vt:lpstr>
      <vt:lpstr>Assessment – 1 of 3</vt:lpstr>
      <vt:lpstr>Assessment – 2 of 3</vt:lpstr>
      <vt:lpstr>Assessment – 3 of 3</vt:lpstr>
      <vt:lpstr>Captain John Smith</vt:lpstr>
      <vt:lpstr>Expansion of  the Tobacco Economy</vt:lpstr>
      <vt:lpstr>Powhatans:  Crops</vt:lpstr>
      <vt:lpstr>Reasons for English Colonization</vt:lpstr>
      <vt:lpstr>Virginia Charters</vt:lpstr>
      <vt:lpstr>Jamestown:  The Growth of Government</vt:lpstr>
      <vt:lpstr>Virginia House of Burgesses</vt:lpstr>
      <vt:lpstr>Women Come to Jamestown </vt:lpstr>
      <vt:lpstr>Women Arrive At Jamestown</vt:lpstr>
      <vt:lpstr>Reasons for the Location of Jamestown</vt:lpstr>
      <vt:lpstr>Hardships Faced By Settlers</vt:lpstr>
      <vt:lpstr>PowerPoint Presentation</vt:lpstr>
    </vt:vector>
  </TitlesOfParts>
  <Company>Portsmouth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Jamestown Colony</dc:title>
  <dc:subject>Virginia Studies</dc:subject>
  <dc:creator>S West</dc:creator>
  <cp:lastModifiedBy>Ryder Herrmann</cp:lastModifiedBy>
  <cp:revision>117</cp:revision>
  <dcterms:created xsi:type="dcterms:W3CDTF">2004-07-11T00:42:05Z</dcterms:created>
  <dcterms:modified xsi:type="dcterms:W3CDTF">2013-11-13T21:23:40Z</dcterms:modified>
</cp:coreProperties>
</file>